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59" r:id="rId6"/>
    <p:sldId id="258" r:id="rId7"/>
    <p:sldId id="261" r:id="rId8"/>
    <p:sldId id="263" r:id="rId9"/>
    <p:sldId id="264" r:id="rId10"/>
    <p:sldId id="265" r:id="rId11"/>
    <p:sldId id="266" r:id="rId12"/>
    <p:sldId id="296" r:id="rId13"/>
    <p:sldId id="324" r:id="rId14"/>
    <p:sldId id="297" r:id="rId15"/>
    <p:sldId id="298" r:id="rId16"/>
    <p:sldId id="267" r:id="rId17"/>
    <p:sldId id="295" r:id="rId18"/>
    <p:sldId id="289" r:id="rId19"/>
    <p:sldId id="290" r:id="rId20"/>
    <p:sldId id="291" r:id="rId21"/>
    <p:sldId id="292" r:id="rId22"/>
    <p:sldId id="293" r:id="rId23"/>
    <p:sldId id="294" r:id="rId24"/>
    <p:sldId id="269" r:id="rId25"/>
    <p:sldId id="268" r:id="rId26"/>
    <p:sldId id="270" r:id="rId27"/>
    <p:sldId id="271" r:id="rId28"/>
    <p:sldId id="299" r:id="rId29"/>
    <p:sldId id="273" r:id="rId30"/>
    <p:sldId id="274" r:id="rId31"/>
    <p:sldId id="275" r:id="rId32"/>
    <p:sldId id="276" r:id="rId33"/>
    <p:sldId id="327" r:id="rId34"/>
    <p:sldId id="277" r:id="rId35"/>
    <p:sldId id="285" r:id="rId36"/>
    <p:sldId id="300" r:id="rId37"/>
    <p:sldId id="325" r:id="rId38"/>
    <p:sldId id="326" r:id="rId39"/>
    <p:sldId id="301" r:id="rId40"/>
    <p:sldId id="302" r:id="rId41"/>
    <p:sldId id="303" r:id="rId42"/>
    <p:sldId id="286" r:id="rId43"/>
    <p:sldId id="287" r:id="rId44"/>
    <p:sldId id="304" r:id="rId45"/>
    <p:sldId id="305" r:id="rId46"/>
    <p:sldId id="288" r:id="rId47"/>
    <p:sldId id="307" r:id="rId48"/>
    <p:sldId id="306" r:id="rId49"/>
    <p:sldId id="308" r:id="rId50"/>
    <p:sldId id="314" r:id="rId51"/>
    <p:sldId id="315" r:id="rId52"/>
    <p:sldId id="316" r:id="rId53"/>
    <p:sldId id="317" r:id="rId54"/>
    <p:sldId id="318" r:id="rId55"/>
    <p:sldId id="319" r:id="rId56"/>
    <p:sldId id="320" r:id="rId57"/>
    <p:sldId id="321" r:id="rId58"/>
    <p:sldId id="322" r:id="rId59"/>
    <p:sldId id="279" r:id="rId60"/>
    <p:sldId id="282" r:id="rId61"/>
    <p:sldId id="283" r:id="rId62"/>
    <p:sldId id="284" r:id="rId63"/>
    <p:sldId id="280" r:id="rId64"/>
    <p:sldId id="309" r:id="rId65"/>
    <p:sldId id="313" r:id="rId66"/>
    <p:sldId id="310" r:id="rId67"/>
    <p:sldId id="311" r:id="rId68"/>
    <p:sldId id="281" r:id="rId69"/>
    <p:sldId id="278" r:id="rId70"/>
    <p:sldId id="328" r:id="rId71"/>
    <p:sldId id="332" r:id="rId72"/>
    <p:sldId id="329" r:id="rId73"/>
    <p:sldId id="330" r:id="rId74"/>
    <p:sldId id="333" r:id="rId75"/>
    <p:sldId id="331" r:id="rId76"/>
    <p:sldId id="334" r:id="rId77"/>
    <p:sldId id="335" r:id="rId78"/>
    <p:sldId id="336" r:id="rId79"/>
    <p:sldId id="337" r:id="rId80"/>
    <p:sldId id="338" r:id="rId81"/>
    <p:sldId id="339" r:id="rId82"/>
    <p:sldId id="344" r:id="rId83"/>
    <p:sldId id="343" r:id="rId84"/>
    <p:sldId id="341" r:id="rId85"/>
    <p:sldId id="340" r:id="rId86"/>
    <p:sldId id="342" r:id="rId87"/>
    <p:sldId id="345" r:id="rId88"/>
    <p:sldId id="346" r:id="rId89"/>
    <p:sldId id="350" r:id="rId90"/>
    <p:sldId id="351" r:id="rId91"/>
    <p:sldId id="348" r:id="rId92"/>
    <p:sldId id="352" r:id="rId93"/>
    <p:sldId id="349" r:id="rId94"/>
    <p:sldId id="347" r:id="rId95"/>
    <p:sldId id="353" r:id="rId96"/>
    <p:sldId id="354" r:id="rId97"/>
    <p:sldId id="355" r:id="rId98"/>
    <p:sldId id="356" r:id="rId99"/>
    <p:sldId id="357" r:id="rId100"/>
    <p:sldId id="358" r:id="rId101"/>
    <p:sldId id="359" r:id="rId102"/>
    <p:sldId id="360" r:id="rId103"/>
    <p:sldId id="361" r:id="rId104"/>
    <p:sldId id="362" r:id="rId105"/>
    <p:sldId id="364" r:id="rId106"/>
    <p:sldId id="363" r:id="rId107"/>
    <p:sldId id="368" r:id="rId108"/>
    <p:sldId id="365" r:id="rId109"/>
    <p:sldId id="366" r:id="rId110"/>
    <p:sldId id="367"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5:59.11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52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73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37.92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58.938"/>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1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52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73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37.92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58.938"/>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5:43.9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135 334,'3'1,"0"0,0 0,0 1,0-1,0 1,0-1,0 1,0 0,-1 0,1 1,-1-1,0 0,1 1,-1-1,0 1,1 3,3 1,14 20,-1 1,-1 1,-1 1,-2 0,14 40,-24-56,-1 1,-1-1,-1 1,0 0,0 22,-1-21,0-1,1 1,0-1,1 0,6 19,-1-11,-1 2,-1-1,-1 1,4 49,-9 104,-3-79,3-27,0-93,10-242,7-305,-18 394,0 164,0 0,-1 0,0 0,0 0,-1 0,0 0,-1 1,0-1,-1 1,0 0,0 1,-1-1,0 1,0 0,-1 0,0 1,-1 0,1 0,-1 0,-1 1,-12-7,9 6,2-1,-1-1,1 0,0 0,1-1,0 0,0-1,-7-13,4 11,11 13,1 0,0 0,-1 0,1 0,0 0,0 0,-1 0,1 0,0 0,-1 0,1 0,0 0,-1 0,1 0,0 0,-1 0,1 1,0-1,0 0,-1 0,1 0,0 0,0 1,-1-1,1 0,0 0,0 0,-1 1,1-1,-2 4,0 0,1-1,-1 1,1 0,-2 8,2-9,-91 295,90-293,-8 18,1 0,1 0,1 1,1 0,1 0,-3 41,7-17,5 142,-3-181,0-1,1 1,0-1,0 0,1 0,0 0,0 0,1 0,7 11,1-4,0 0,0-1,18 15,-20-16,1-1,-2 1,13 22,-13-21,-3-5,-1-1,1 0,1-1,-1 1,1-1,1-1,-1 1,12 6,-17-12,0 0,0 0,0 0,0 0,0 0,0-1,0 1,0-1,1 1,-1-1,0 0,0 0,1 0,-1 0,0 0,0 0,3-1,-3 0,1-1,-1 1,0 0,0-1,1 0,-1 1,0-1,-1 0,1 0,0 0,-1 0,1 0,-1-1,1 1,-1 0,0-1,0 1,1-4,2-8,0 0,-2 0,1 0,-2-1,0 1,0-1,-3-23,0 21,2 0,0 0,1 0,1 0,4-19,23-45,-21 59,0 0,-1 0,-1 0,4-29,-7 33,0 0,2 0,11-30,-9 32,-2-1,0 1,-1-1,4-27,-10-25,1 53,0 0,1 1,1-1,1 0,3-16,-5 31,0 1,0-1,0 1,0-1,0 1,0-1,0 1,0 0,1-1,-1 1,0-1,0 1,0 0,1-1,-1 1,0 0,1-1,-1 1,0 0,1-1,-1 1,0 0,1 0,-1-1,0 1,1 0,-1 0,1 0,-1 0,1-1,10 10,9 28,-18-32,7 11,0-1,1 0,20 24,-25-32,-1-1,0 1,-1 0,0 0,0 1,0-1,-1 1,0-1,0 1,-1 0,0-1,-1 9,1 13,-7 54,4-70,-1 0,-1 0,0 0,-8 18,6-17,1 0,0 0,-4 21,5-14,-1 0,-13 31,11-35,1-1,1 1,1 0,-4 32,6-16,2-20,0 1,-1-1,-1 1,-4 13,5-23,-1 1,1-1,-1 0,0 1,-1-1,1 0,-1-1,0 1,0 0,0-1,0 1,-1-1,1 0,-1 0,-7 4,8-5,0 0,0 0,0 1,0 0,0-1,1 1,-1 0,1 0,0 0,0 1,0-1,0 1,1-1,-1 1,0 3,-11 22,10-25,0-1,0 0,0 0,-1 0,1 0,-1 0,0 0,0-1,0 0,0 0,0 0,0 0,-1-1,1 0,0 0,-1 0,1 0,-8 0,11-1,0-1,0 1,-1-1,1 1,0-1,0 0,0 1,0-1,0 0,0 0,0 0,0 0,1 0,-1 0,0 0,0 0,1 0,-1 0,1 0,-1 0,1 0,-1 0,1-1,0 1,0 0,-1 0,1-1,0-1,-1-43,1 38,4-765,-4 751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5:59.11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3:56:00.1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C111-494A-F220-91EB-7FC701576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CFFC8-FCA6-428B-3936-BC1F3F6FD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26ED9-57CD-844F-E1D0-91BBE5B613AC}"/>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B1FD4857-8688-7527-8CD7-581A97932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65614-B293-237D-DF2D-41DF44EA7E7A}"/>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246101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F067-D097-6B1E-7AF8-780992589D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85D93-D1D4-74AE-DBE5-760451282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4E074-50EF-A179-6E45-1500CA53E370}"/>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3FC4CAB5-F7DA-ACBA-E4FD-468117D20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46396-C6B3-840F-1A43-F51A309A7620}"/>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33268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36D3B-8EDD-66CE-92F0-38C06164EE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419B3B-800A-D7EB-BFE5-72463AAE0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63721-68DB-63EF-16CB-329F30F7DE08}"/>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74E4C019-A1E0-FB98-A6D9-3FE36DAA8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22228-5109-4216-FDE5-68A1A27E88F4}"/>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227643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E39E-E58D-1543-5B59-D55C0AA1E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95C10-A681-B5FB-F38F-943D620FA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5A6D8-78FA-98A0-20EB-221B4A56912C}"/>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867DFB98-2E24-5535-E2EF-16656B0DE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166E1-BB7B-4CDE-15CF-86ADC1E49601}"/>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157554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3B47-5981-136B-D452-6C4F99F91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54F41A-E80B-7A28-ABDC-62735390E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4064C-F700-866C-367E-A21AD9AE36A5}"/>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0AB1A417-C8E0-7846-FD33-E511EAD2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5AA9-C56A-7A10-500B-FA5C7C8F2257}"/>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307116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7A1D-EC44-218A-8A58-6563B8680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ADA44-E232-A814-F2F5-592F7BDE7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40FF3-BF32-4324-1373-2D656C90D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88420-4694-935A-3EC9-159EC649C573}"/>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6" name="Footer Placeholder 5">
            <a:extLst>
              <a:ext uri="{FF2B5EF4-FFF2-40B4-BE49-F238E27FC236}">
                <a16:creationId xmlns:a16="http://schemas.microsoft.com/office/drawing/2014/main" id="{980B92DC-AF5C-89F1-7CF6-11AAF95D4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755AA-74A7-D23E-1DC6-D2CFA455B8A5}"/>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14189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C5DB-1572-932D-01FD-4928D398F7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9AF68-CD10-23A8-8ABA-D262F247D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67C73B-A09B-1EDE-815D-EB6581D40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82C0CE-4477-806C-EE37-CA3F3B826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1FEF7-6477-064A-98A2-255C822E29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12AD7-5FBF-4C56-59E1-146FA66FE866}"/>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8" name="Footer Placeholder 7">
            <a:extLst>
              <a:ext uri="{FF2B5EF4-FFF2-40B4-BE49-F238E27FC236}">
                <a16:creationId xmlns:a16="http://schemas.microsoft.com/office/drawing/2014/main" id="{2FEC6462-F173-76B8-674A-7F4B37C1D7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DDEE49-E331-6577-2904-B49067AC8C09}"/>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112896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B8F5-A8A2-E11F-1FDE-A2611E72FC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749F7-520A-98D9-CBBF-60B247B32C66}"/>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4" name="Footer Placeholder 3">
            <a:extLst>
              <a:ext uri="{FF2B5EF4-FFF2-40B4-BE49-F238E27FC236}">
                <a16:creationId xmlns:a16="http://schemas.microsoft.com/office/drawing/2014/main" id="{5E346185-A565-E05C-1B76-B00A4DDCA2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59D94-7515-9B23-A66E-BCB11B9445C8}"/>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115228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041A5-90CB-6160-C5E2-724D81DE3661}"/>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3" name="Footer Placeholder 2">
            <a:extLst>
              <a:ext uri="{FF2B5EF4-FFF2-40B4-BE49-F238E27FC236}">
                <a16:creationId xmlns:a16="http://schemas.microsoft.com/office/drawing/2014/main" id="{94ADE650-0CC6-6476-15FB-D358199C64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E9D39-F419-2318-E2D3-C2A33203599C}"/>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21308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F802-B717-0C4C-C1D3-EB774F319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0E34DF-34EA-AED5-394D-D2E555724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F64CF1-8DD3-15AF-6DA9-59A3487B4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A4F9F-53EB-8C47-8243-C93D77FE780A}"/>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6" name="Footer Placeholder 5">
            <a:extLst>
              <a:ext uri="{FF2B5EF4-FFF2-40B4-BE49-F238E27FC236}">
                <a16:creationId xmlns:a16="http://schemas.microsoft.com/office/drawing/2014/main" id="{97A2C9E5-7410-1DA0-18C7-75190036A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FFEBF-7C11-D1C2-C139-8C1AB8F379A8}"/>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251462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516A-1AE9-1AB1-32F1-29ECD38CD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2E70D5-9BD2-FCB8-E458-FEEF7EF0D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7144A-EB8F-F53E-743D-65F98E8A8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16453-38CA-52E4-296D-AE7FE5F1C57C}"/>
              </a:ext>
            </a:extLst>
          </p:cNvPr>
          <p:cNvSpPr>
            <a:spLocks noGrp="1"/>
          </p:cNvSpPr>
          <p:nvPr>
            <p:ph type="dt" sz="half" idx="10"/>
          </p:nvPr>
        </p:nvSpPr>
        <p:spPr/>
        <p:txBody>
          <a:bodyPr/>
          <a:lstStyle/>
          <a:p>
            <a:fld id="{36ACA664-ADFD-400B-A10C-203BF34F26C3}" type="datetimeFigureOut">
              <a:rPr lang="en-US" smtClean="0"/>
              <a:t>9/30/2023</a:t>
            </a:fld>
            <a:endParaRPr lang="en-US"/>
          </a:p>
        </p:txBody>
      </p:sp>
      <p:sp>
        <p:nvSpPr>
          <p:cNvPr id="6" name="Footer Placeholder 5">
            <a:extLst>
              <a:ext uri="{FF2B5EF4-FFF2-40B4-BE49-F238E27FC236}">
                <a16:creationId xmlns:a16="http://schemas.microsoft.com/office/drawing/2014/main" id="{291B5D05-16D7-8BFA-D6FA-4E1E5458B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AD28B-E4C8-DD23-DE51-EDBFFD2EDD19}"/>
              </a:ext>
            </a:extLst>
          </p:cNvPr>
          <p:cNvSpPr>
            <a:spLocks noGrp="1"/>
          </p:cNvSpPr>
          <p:nvPr>
            <p:ph type="sldNum" sz="quarter" idx="12"/>
          </p:nvPr>
        </p:nvSpPr>
        <p:spPr/>
        <p:txBody>
          <a:bodyPr/>
          <a:lstStyle/>
          <a:p>
            <a:fld id="{88D1E92B-932F-4465-850F-DB2452F20429}" type="slidenum">
              <a:rPr lang="en-US" smtClean="0"/>
              <a:t>‹#›</a:t>
            </a:fld>
            <a:endParaRPr lang="en-US"/>
          </a:p>
        </p:txBody>
      </p:sp>
    </p:spTree>
    <p:extLst>
      <p:ext uri="{BB962C8B-B14F-4D97-AF65-F5344CB8AC3E}">
        <p14:creationId xmlns:p14="http://schemas.microsoft.com/office/powerpoint/2010/main" val="303866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982B3-9B4E-BA83-41FD-BC5D4649F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2DF9B-5301-5BF8-E54C-ACE5AF243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DE520-5F89-DBBB-AB11-8C8063DBF9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A664-ADFD-400B-A10C-203BF34F26C3}" type="datetimeFigureOut">
              <a:rPr lang="en-US" smtClean="0"/>
              <a:t>9/30/2023</a:t>
            </a:fld>
            <a:endParaRPr lang="en-US"/>
          </a:p>
        </p:txBody>
      </p:sp>
      <p:sp>
        <p:nvSpPr>
          <p:cNvPr id="5" name="Footer Placeholder 4">
            <a:extLst>
              <a:ext uri="{FF2B5EF4-FFF2-40B4-BE49-F238E27FC236}">
                <a16:creationId xmlns:a16="http://schemas.microsoft.com/office/drawing/2014/main" id="{938D0346-0761-A775-1B6B-327A00BB0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D19ED3-1D42-498A-58EB-E06F88AE5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1E92B-932F-4465-850F-DB2452F20429}" type="slidenum">
              <a:rPr lang="en-US" smtClean="0"/>
              <a:t>‹#›</a:t>
            </a:fld>
            <a:endParaRPr lang="en-US"/>
          </a:p>
        </p:txBody>
      </p:sp>
    </p:spTree>
    <p:extLst>
      <p:ext uri="{BB962C8B-B14F-4D97-AF65-F5344CB8AC3E}">
        <p14:creationId xmlns:p14="http://schemas.microsoft.com/office/powerpoint/2010/main" val="351189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questionpro.com/blog/anova-tes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4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customXml" Target="../ink/ink6.xml"/><Relationship Id="rId4" Type="http://schemas.openxmlformats.org/officeDocument/2006/relationships/customXml" Target="../ink/ink2.xml"/><Relationship Id="rId9" Type="http://schemas.openxmlformats.org/officeDocument/2006/relationships/image" Target="../media/image45.png"/></Relationships>
</file>

<file path=ppt/slides/_rels/slide7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customXml" Target="../ink/ink13.xml"/><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50.png"/><Relationship Id="rId5" Type="http://schemas.openxmlformats.org/officeDocument/2006/relationships/image" Target="../media/image48.png"/><Relationship Id="rId10" Type="http://schemas.openxmlformats.org/officeDocument/2006/relationships/customXml" Target="../ink/ink12.xml"/><Relationship Id="rId4" Type="http://schemas.openxmlformats.org/officeDocument/2006/relationships/customXml" Target="../ink/ink8.xml"/><Relationship Id="rId9" Type="http://schemas.openxmlformats.org/officeDocument/2006/relationships/customXml" Target="../ink/ink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geeksforgeeks.org/data-analysis-with-scipy/"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D925-F086-231B-2B19-89E1C4C05C25}"/>
              </a:ext>
            </a:extLst>
          </p:cNvPr>
          <p:cNvSpPr>
            <a:spLocks noGrp="1"/>
          </p:cNvSpPr>
          <p:nvPr>
            <p:ph type="ctrTitle"/>
          </p:nvPr>
        </p:nvSpPr>
        <p:spPr/>
        <p:txBody>
          <a:bodyPr/>
          <a:lstStyle/>
          <a:p>
            <a:r>
              <a:rPr lang="en-US" b="1" dirty="0"/>
              <a:t>Exploratory Data Analysis</a:t>
            </a:r>
          </a:p>
        </p:txBody>
      </p:sp>
      <p:sp>
        <p:nvSpPr>
          <p:cNvPr id="3" name="Subtitle 2">
            <a:extLst>
              <a:ext uri="{FF2B5EF4-FFF2-40B4-BE49-F238E27FC236}">
                <a16:creationId xmlns:a16="http://schemas.microsoft.com/office/drawing/2014/main" id="{F1C7236C-DD70-5C87-C2B9-B9121DCC6E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1855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7ED5-EA36-318C-5B24-A63512C35FE3}"/>
              </a:ext>
            </a:extLst>
          </p:cNvPr>
          <p:cNvSpPr>
            <a:spLocks noGrp="1"/>
          </p:cNvSpPr>
          <p:nvPr>
            <p:ph type="title"/>
          </p:nvPr>
        </p:nvSpPr>
        <p:spPr/>
        <p:txBody>
          <a:bodyPr/>
          <a:lstStyle/>
          <a:p>
            <a:r>
              <a:rPr lang="en-US" dirty="0"/>
              <a:t>Data Cleaning</a:t>
            </a:r>
          </a:p>
        </p:txBody>
      </p:sp>
      <p:pic>
        <p:nvPicPr>
          <p:cNvPr id="5" name="Content Placeholder 4">
            <a:extLst>
              <a:ext uri="{FF2B5EF4-FFF2-40B4-BE49-F238E27FC236}">
                <a16:creationId xmlns:a16="http://schemas.microsoft.com/office/drawing/2014/main" id="{809C1147-4815-F29F-CACC-8C36AB349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619250"/>
            <a:ext cx="10515599" cy="5238750"/>
          </a:xfrm>
        </p:spPr>
      </p:pic>
    </p:spTree>
    <p:extLst>
      <p:ext uri="{BB962C8B-B14F-4D97-AF65-F5344CB8AC3E}">
        <p14:creationId xmlns:p14="http://schemas.microsoft.com/office/powerpoint/2010/main" val="8199861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F04E-21C6-128F-09CA-6C3C4172DEC6}"/>
              </a:ext>
            </a:extLst>
          </p:cNvPr>
          <p:cNvSpPr>
            <a:spLocks noGrp="1"/>
          </p:cNvSpPr>
          <p:nvPr>
            <p:ph type="title"/>
          </p:nvPr>
        </p:nvSpPr>
        <p:spPr>
          <a:xfrm>
            <a:off x="838200" y="365126"/>
            <a:ext cx="10515600" cy="482600"/>
          </a:xfrm>
        </p:spPr>
        <p:txBody>
          <a:bodyPr>
            <a:normAutofit fontScale="90000"/>
          </a:bodyPr>
          <a:lstStyle/>
          <a:p>
            <a:r>
              <a:rPr lang="en-US" b="1" i="0" dirty="0">
                <a:solidFill>
                  <a:srgbClr val="273239"/>
                </a:solidFill>
                <a:effectLst/>
                <a:latin typeface="Nunito" pitchFamily="2" charset="0"/>
              </a:rPr>
              <a:t>Rule Evaluation Metrics </a:t>
            </a:r>
            <a:endParaRPr lang="en-US" dirty="0"/>
          </a:p>
        </p:txBody>
      </p:sp>
      <p:sp>
        <p:nvSpPr>
          <p:cNvPr id="3" name="Content Placeholder 2">
            <a:extLst>
              <a:ext uri="{FF2B5EF4-FFF2-40B4-BE49-F238E27FC236}">
                <a16:creationId xmlns:a16="http://schemas.microsoft.com/office/drawing/2014/main" id="{EF1A1CCD-C4FC-090E-BFCE-3293A5EC81BA}"/>
              </a:ext>
            </a:extLst>
          </p:cNvPr>
          <p:cNvSpPr>
            <a:spLocks noGrp="1"/>
          </p:cNvSpPr>
          <p:nvPr>
            <p:ph idx="1"/>
          </p:nvPr>
        </p:nvSpPr>
        <p:spPr>
          <a:xfrm>
            <a:off x="838200" y="1114426"/>
            <a:ext cx="10515600" cy="5743574"/>
          </a:xfrm>
        </p:spPr>
        <p:txBody>
          <a:bodyPr>
            <a:normAutofit/>
          </a:bodyPr>
          <a:lstStyle/>
          <a:p>
            <a:r>
              <a:rPr lang="en-US" b="1" dirty="0"/>
              <a:t>Support(s) –</a:t>
            </a:r>
          </a:p>
          <a:p>
            <a:r>
              <a:rPr lang="en-US" dirty="0"/>
              <a:t>The number of transactions that include items in the {X} and {Y} parts of the rule as a percentage of the total number of </a:t>
            </a:r>
            <a:r>
              <a:rPr lang="en-US" dirty="0" err="1"/>
              <a:t>transaction.It</a:t>
            </a:r>
            <a:r>
              <a:rPr lang="en-US" dirty="0"/>
              <a:t> is a measure of how frequently the collection of items occur together as a percentage of all transactions.</a:t>
            </a:r>
          </a:p>
          <a:p>
            <a:r>
              <a:rPr lang="en-US" b="1" dirty="0"/>
              <a:t>Support = \sigma(X+Y) / total –</a:t>
            </a:r>
          </a:p>
          <a:p>
            <a:r>
              <a:rPr lang="en-US" dirty="0"/>
              <a:t>It is interpreted as fraction of transactions that contain both X and Y.</a:t>
            </a:r>
          </a:p>
          <a:p>
            <a:r>
              <a:rPr lang="en-US" b="1" dirty="0"/>
              <a:t>Confidence(c) –</a:t>
            </a:r>
          </a:p>
          <a:p>
            <a:r>
              <a:rPr lang="en-US" dirty="0"/>
              <a:t>It is the ratio of the no of transactions that includes all items in {B} as well as the no of transactions that includes all items in {A} to the no of transactions that includes all items in {A}.</a:t>
            </a:r>
          </a:p>
        </p:txBody>
      </p:sp>
      <p:sp>
        <p:nvSpPr>
          <p:cNvPr id="7" name="AutoShape 6" descr="\cup">
            <a:extLst>
              <a:ext uri="{FF2B5EF4-FFF2-40B4-BE49-F238E27FC236}">
                <a16:creationId xmlns:a16="http://schemas.microsoft.com/office/drawing/2014/main" id="{5C3E75AC-FD33-1E94-45FD-FFF44A34123E}"/>
              </a:ext>
            </a:extLst>
          </p:cNvPr>
          <p:cNvSpPr>
            <a:spLocks noChangeAspect="1" noChangeArrowheads="1"/>
          </p:cNvSpPr>
          <p:nvPr/>
        </p:nvSpPr>
        <p:spPr bwMode="auto">
          <a:xfrm>
            <a:off x="1608138" y="-92075"/>
            <a:ext cx="45719"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div">
            <a:extLst>
              <a:ext uri="{FF2B5EF4-FFF2-40B4-BE49-F238E27FC236}">
                <a16:creationId xmlns:a16="http://schemas.microsoft.com/office/drawing/2014/main" id="{1DD60A38-CA3E-1164-26FE-EF806DF1DD1C}"/>
              </a:ext>
            </a:extLst>
          </p:cNvPr>
          <p:cNvSpPr>
            <a:spLocks noChangeAspect="1" noChangeArrowheads="1"/>
          </p:cNvSpPr>
          <p:nvPr/>
        </p:nvSpPr>
        <p:spPr bwMode="auto">
          <a:xfrm>
            <a:off x="2054225" y="-92075"/>
            <a:ext cx="45719"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55905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37A-FC11-0538-D18A-F98E1058C6FE}"/>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E1CAF86A-6B34-21F9-1303-6C5E74968D12}"/>
              </a:ext>
            </a:extLst>
          </p:cNvPr>
          <p:cNvSpPr>
            <a:spLocks noGrp="1"/>
          </p:cNvSpPr>
          <p:nvPr>
            <p:ph idx="1"/>
          </p:nvPr>
        </p:nvSpPr>
        <p:spPr>
          <a:xfrm>
            <a:off x="838200" y="1825624"/>
            <a:ext cx="10515600" cy="5032375"/>
          </a:xfrm>
        </p:spPr>
        <p:txBody>
          <a:bodyPr/>
          <a:lstStyle/>
          <a:p>
            <a:endParaRPr lang="en-US" b="0" i="0" dirty="0">
              <a:solidFill>
                <a:srgbClr val="273239"/>
              </a:solidFill>
              <a:effectLst/>
              <a:latin typeface="Nunito" pitchFamily="2" charset="0"/>
            </a:endParaRPr>
          </a:p>
          <a:p>
            <a:r>
              <a:rPr lang="en-US" b="0" i="0" dirty="0">
                <a:solidFill>
                  <a:srgbClr val="273239"/>
                </a:solidFill>
                <a:effectLst/>
                <a:latin typeface="+mj-lt"/>
              </a:rPr>
              <a:t>It measures how often each item in Y appears in transactions that contains items in X also.</a:t>
            </a:r>
          </a:p>
          <a:p>
            <a:pPr algn="just"/>
            <a:r>
              <a:rPr lang="en-US" b="1" i="0" dirty="0">
                <a:solidFill>
                  <a:srgbClr val="273239"/>
                </a:solidFill>
                <a:effectLst/>
                <a:latin typeface="+mj-lt"/>
              </a:rPr>
              <a:t>Lift(l) –</a:t>
            </a:r>
            <a:br>
              <a:rPr lang="en-US" b="0" i="0" dirty="0">
                <a:solidFill>
                  <a:srgbClr val="273239"/>
                </a:solidFill>
                <a:effectLst/>
                <a:latin typeface="+mj-lt"/>
              </a:rPr>
            </a:br>
            <a:r>
              <a:rPr lang="en-US" b="0" i="0" dirty="0">
                <a:solidFill>
                  <a:srgbClr val="273239"/>
                </a:solidFill>
                <a:effectLst/>
                <a:latin typeface="+mj-lt"/>
              </a:rPr>
              <a:t>The lift of the rule X=&gt;Y is the confidence of the rule divided by the expected confidence, assuming that the </a:t>
            </a:r>
            <a:r>
              <a:rPr lang="en-US" b="0" i="0" dirty="0" err="1">
                <a:solidFill>
                  <a:srgbClr val="273239"/>
                </a:solidFill>
                <a:effectLst/>
                <a:latin typeface="+mj-lt"/>
              </a:rPr>
              <a:t>itemsets</a:t>
            </a:r>
            <a:r>
              <a:rPr lang="en-US" b="0" i="0" dirty="0">
                <a:solidFill>
                  <a:srgbClr val="273239"/>
                </a:solidFill>
                <a:effectLst/>
                <a:latin typeface="+mj-lt"/>
              </a:rPr>
              <a:t> X and Y are independent of each </a:t>
            </a:r>
            <a:r>
              <a:rPr lang="en-US" b="0" i="0" dirty="0" err="1">
                <a:solidFill>
                  <a:srgbClr val="273239"/>
                </a:solidFill>
                <a:effectLst/>
                <a:latin typeface="+mj-lt"/>
              </a:rPr>
              <a:t>other.The</a:t>
            </a:r>
            <a:r>
              <a:rPr lang="en-US" b="0" i="0" dirty="0">
                <a:solidFill>
                  <a:srgbClr val="273239"/>
                </a:solidFill>
                <a:effectLst/>
                <a:latin typeface="+mj-lt"/>
              </a:rPr>
              <a:t> expected confidence is the confidence divided by the frequency of {Y}.</a:t>
            </a:r>
          </a:p>
          <a:p>
            <a:endParaRPr lang="en-US" dirty="0"/>
          </a:p>
        </p:txBody>
      </p:sp>
      <p:sp>
        <p:nvSpPr>
          <p:cNvPr id="4" name="Rectangle 3">
            <a:extLst>
              <a:ext uri="{FF2B5EF4-FFF2-40B4-BE49-F238E27FC236}">
                <a16:creationId xmlns:a16="http://schemas.microsoft.com/office/drawing/2014/main" id="{FF127922-2C4D-11F2-515D-8E8F89933212}"/>
              </a:ext>
            </a:extLst>
          </p:cNvPr>
          <p:cNvSpPr>
            <a:spLocks noChangeArrowheads="1"/>
          </p:cNvSpPr>
          <p:nvPr/>
        </p:nvSpPr>
        <p:spPr bwMode="auto">
          <a:xfrm>
            <a:off x="1162050" y="1839913"/>
            <a:ext cx="65913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73239"/>
                </a:solidFill>
                <a:effectLst/>
                <a:latin typeface="Nunito" pitchFamily="2" charset="0"/>
              </a:rPr>
              <a:t>Conf(X=&gt;Y) = Supp(X  U     Y)  /Supp(X) </a:t>
            </a:r>
            <a:r>
              <a:rPr kumimoji="0" lang="en-US" altLang="en-US" sz="1200" b="1" i="0" u="none" strike="noStrike" cap="none" normalizeH="0" baseline="0" dirty="0">
                <a:ln>
                  <a:noFill/>
                </a:ln>
                <a:solidFill>
                  <a:srgbClr val="273239"/>
                </a:solidFill>
                <a:effectLst/>
                <a:latin typeface="Nunito" pitchFamily="2"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63174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73B-C6A1-231C-5A29-0F1CDA3772F0}"/>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BCBA020D-C160-EC7C-C9C8-3BE5639140DC}"/>
              </a:ext>
            </a:extLst>
          </p:cNvPr>
          <p:cNvSpPr>
            <a:spLocks noGrp="1"/>
          </p:cNvSpPr>
          <p:nvPr>
            <p:ph idx="1"/>
          </p:nvPr>
        </p:nvSpPr>
        <p:spPr/>
        <p:txBody>
          <a:bodyPr/>
          <a:lstStyle/>
          <a:p>
            <a:endParaRPr lang="en-US" dirty="0"/>
          </a:p>
          <a:p>
            <a:endParaRPr lang="en-US" dirty="0"/>
          </a:p>
          <a:p>
            <a:pPr algn="just"/>
            <a:r>
              <a:rPr lang="en-US" b="0" i="0" dirty="0">
                <a:solidFill>
                  <a:srgbClr val="273239"/>
                </a:solidFill>
                <a:effectLst/>
              </a:rPr>
              <a:t>Lift value near 1 indicates X and Y almost often appear together as expected, greater than 1 means they appear together more than expected and less than 1 means they appear less than expected. Greater lift values indicate stronger association.</a:t>
            </a:r>
            <a:endParaRPr lang="en-US" dirty="0"/>
          </a:p>
        </p:txBody>
      </p:sp>
      <p:sp>
        <p:nvSpPr>
          <p:cNvPr id="4" name="Rectangle 1">
            <a:extLst>
              <a:ext uri="{FF2B5EF4-FFF2-40B4-BE49-F238E27FC236}">
                <a16:creationId xmlns:a16="http://schemas.microsoft.com/office/drawing/2014/main" id="{26102398-DE23-D3CD-8823-87152217F3E5}"/>
              </a:ext>
            </a:extLst>
          </p:cNvPr>
          <p:cNvSpPr>
            <a:spLocks noChangeArrowheads="1"/>
          </p:cNvSpPr>
          <p:nvPr/>
        </p:nvSpPr>
        <p:spPr bwMode="auto">
          <a:xfrm>
            <a:off x="1533525" y="2320409"/>
            <a:ext cx="498157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73239"/>
                </a:solidFill>
                <a:effectLst/>
              </a:rPr>
              <a:t>Lift(X=&gt;Y) = Conf(X=&gt;Y) /Supp(Y) –</a:t>
            </a:r>
            <a:r>
              <a:rPr kumimoji="0" lang="en-US" altLang="en-US" sz="2400" b="0" i="0" u="none" strike="noStrike" cap="none" normalizeH="0" baseline="0" dirty="0">
                <a:ln>
                  <a:noFill/>
                </a:ln>
                <a:solidFill>
                  <a:schemeClr val="tx1"/>
                </a:solidFill>
                <a:effectLst/>
              </a:rPr>
              <a:t> </a:t>
            </a:r>
          </a:p>
        </p:txBody>
      </p:sp>
      <p:sp>
        <p:nvSpPr>
          <p:cNvPr id="5" name="AutoShape 2" descr="\div">
            <a:extLst>
              <a:ext uri="{FF2B5EF4-FFF2-40B4-BE49-F238E27FC236}">
                <a16:creationId xmlns:a16="http://schemas.microsoft.com/office/drawing/2014/main" id="{C9855D93-FE2D-A251-778E-5DC72EE1D605}"/>
              </a:ext>
            </a:extLst>
          </p:cNvPr>
          <p:cNvSpPr>
            <a:spLocks noChangeAspect="1" noChangeArrowheads="1"/>
          </p:cNvSpPr>
          <p:nvPr/>
        </p:nvSpPr>
        <p:spPr bwMode="auto">
          <a:xfrm>
            <a:off x="3382963" y="2184400"/>
            <a:ext cx="45719"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33522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A065-A4B5-58B6-6183-835E20D49A1B}"/>
              </a:ext>
            </a:extLst>
          </p:cNvPr>
          <p:cNvSpPr>
            <a:spLocks noGrp="1"/>
          </p:cNvSpPr>
          <p:nvPr>
            <p:ph type="title"/>
          </p:nvPr>
        </p:nvSpPr>
        <p:spPr/>
        <p:txBody>
          <a:bodyPr/>
          <a:lstStyle/>
          <a:p>
            <a:r>
              <a:rPr lang="en-US" b="1" i="0" dirty="0">
                <a:solidFill>
                  <a:srgbClr val="273239"/>
                </a:solidFill>
                <a:effectLst/>
                <a:latin typeface="Nunito" pitchFamily="2" charset="0"/>
              </a:rPr>
              <a:t>Example –</a:t>
            </a:r>
            <a:r>
              <a:rPr lang="en-US" b="0" i="0" dirty="0">
                <a:solidFill>
                  <a:srgbClr val="273239"/>
                </a:solidFill>
                <a:effectLst/>
                <a:latin typeface="Nunito" pitchFamily="2" charset="0"/>
              </a:rPr>
              <a:t> </a:t>
            </a:r>
            <a:endParaRPr lang="en-US" dirty="0">
              <a:latin typeface="+mn-lt"/>
            </a:endParaRPr>
          </a:p>
        </p:txBody>
      </p:sp>
      <p:sp>
        <p:nvSpPr>
          <p:cNvPr id="3" name="Content Placeholder 2">
            <a:extLst>
              <a:ext uri="{FF2B5EF4-FFF2-40B4-BE49-F238E27FC236}">
                <a16:creationId xmlns:a16="http://schemas.microsoft.com/office/drawing/2014/main" id="{6822B18D-2BA4-C43B-5CA6-A79B5CBA10E1}"/>
              </a:ext>
            </a:extLst>
          </p:cNvPr>
          <p:cNvSpPr>
            <a:spLocks noGrp="1"/>
          </p:cNvSpPr>
          <p:nvPr>
            <p:ph idx="1"/>
          </p:nvPr>
        </p:nvSpPr>
        <p:spPr/>
        <p:txBody>
          <a:bodyPr>
            <a:normAutofit fontScale="77500" lnSpcReduction="20000"/>
          </a:bodyPr>
          <a:lstStyle/>
          <a:p>
            <a:r>
              <a:rPr lang="en-US" b="0" i="0" dirty="0">
                <a:solidFill>
                  <a:srgbClr val="273239"/>
                </a:solidFill>
                <a:effectLst/>
                <a:latin typeface="+mn-lt"/>
              </a:rPr>
              <a:t>From the above table, {Milk, Diaper}=&gt;{Beer}</a:t>
            </a:r>
          </a:p>
          <a:p>
            <a:r>
              <a:rPr lang="en-US" dirty="0"/>
              <a:t>s= \sigma({Milk, Diaper, Beer}) \div |T|</a:t>
            </a:r>
          </a:p>
          <a:p>
            <a:r>
              <a:rPr lang="en-US" dirty="0"/>
              <a:t>= 2/5</a:t>
            </a:r>
          </a:p>
          <a:p>
            <a:r>
              <a:rPr lang="en-US" dirty="0"/>
              <a:t>= 0.4</a:t>
            </a:r>
          </a:p>
          <a:p>
            <a:endParaRPr lang="en-US" dirty="0"/>
          </a:p>
          <a:p>
            <a:r>
              <a:rPr lang="en-US" dirty="0"/>
              <a:t>c= \sigma(Milk, Diaper, Beer) \div \sigma(Milk, Diaper)</a:t>
            </a:r>
          </a:p>
          <a:p>
            <a:r>
              <a:rPr lang="en-US" dirty="0"/>
              <a:t>= 2/3</a:t>
            </a:r>
          </a:p>
          <a:p>
            <a:r>
              <a:rPr lang="en-US" dirty="0"/>
              <a:t>= 0.67</a:t>
            </a:r>
          </a:p>
          <a:p>
            <a:endParaRPr lang="en-US" dirty="0"/>
          </a:p>
          <a:p>
            <a:r>
              <a:rPr lang="en-US" dirty="0"/>
              <a:t>l= Supp({Milk, Diaper, Beer}) \div Supp({Milk, Diaper})*Supp({Beer})</a:t>
            </a:r>
          </a:p>
          <a:p>
            <a:r>
              <a:rPr lang="en-US" dirty="0"/>
              <a:t>= 0.4/(0.6*0.6)</a:t>
            </a:r>
          </a:p>
          <a:p>
            <a:r>
              <a:rPr lang="en-US" dirty="0"/>
              <a:t>= 1.11</a:t>
            </a:r>
          </a:p>
        </p:txBody>
      </p:sp>
    </p:spTree>
    <p:extLst>
      <p:ext uri="{BB962C8B-B14F-4D97-AF65-F5344CB8AC3E}">
        <p14:creationId xmlns:p14="http://schemas.microsoft.com/office/powerpoint/2010/main" val="2643893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EEE8-2D9A-D066-1BFD-3D3D55D97CC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FC7D61A9-AD4C-5B2A-EEAE-C1F628DE3A05}"/>
              </a:ext>
            </a:extLst>
          </p:cNvPr>
          <p:cNvSpPr>
            <a:spLocks noGrp="1"/>
          </p:cNvSpPr>
          <p:nvPr>
            <p:ph idx="1"/>
          </p:nvPr>
        </p:nvSpPr>
        <p:spPr/>
        <p:txBody>
          <a:bodyPr/>
          <a:lstStyle/>
          <a:p>
            <a:pPr algn="just"/>
            <a:r>
              <a:rPr lang="en-US" b="0" i="0" dirty="0">
                <a:solidFill>
                  <a:srgbClr val="273239"/>
                </a:solidFill>
                <a:effectLst/>
              </a:rPr>
              <a:t>The Association rule is very useful in analyzing datasets. The data is collected using bar-code scanners in supermarkets. Such databases consists of a large number of transaction records which list all items bought by a customer on a single purchase. So the manager could know if certain groups of items are consistently purchased together and use this data for adjusting store layouts, cross-selling, promotions based on statistics.</a:t>
            </a:r>
            <a:endParaRPr lang="en-US" dirty="0"/>
          </a:p>
        </p:txBody>
      </p:sp>
    </p:spTree>
    <p:extLst>
      <p:ext uri="{BB962C8B-B14F-4D97-AF65-F5344CB8AC3E}">
        <p14:creationId xmlns:p14="http://schemas.microsoft.com/office/powerpoint/2010/main" val="32302646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9FBD-6821-6E59-9908-6A2B2867819F}"/>
              </a:ext>
            </a:extLst>
          </p:cNvPr>
          <p:cNvSpPr>
            <a:spLocks noGrp="1"/>
          </p:cNvSpPr>
          <p:nvPr>
            <p:ph type="title"/>
          </p:nvPr>
        </p:nvSpPr>
        <p:spPr/>
        <p:txBody>
          <a:bodyPr/>
          <a:lstStyle/>
          <a:p>
            <a:endParaRPr lang="en-US"/>
          </a:p>
        </p:txBody>
      </p:sp>
      <p:pic>
        <p:nvPicPr>
          <p:cNvPr id="5" name="Content Placeholder 4" descr="A close-up of a paper&#10;&#10;Description automatically generated">
            <a:extLst>
              <a:ext uri="{FF2B5EF4-FFF2-40B4-BE49-F238E27FC236}">
                <a16:creationId xmlns:a16="http://schemas.microsoft.com/office/drawing/2014/main" id="{BF263EBD-D139-83B8-B510-8E83DCFBC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65125"/>
            <a:ext cx="11506200" cy="6127749"/>
          </a:xfrm>
        </p:spPr>
      </p:pic>
    </p:spTree>
    <p:extLst>
      <p:ext uri="{BB962C8B-B14F-4D97-AF65-F5344CB8AC3E}">
        <p14:creationId xmlns:p14="http://schemas.microsoft.com/office/powerpoint/2010/main" val="4100835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7E87-112A-E41F-DEB4-105607F7DBD6}"/>
              </a:ext>
            </a:extLst>
          </p:cNvPr>
          <p:cNvSpPr>
            <a:spLocks noGrp="1"/>
          </p:cNvSpPr>
          <p:nvPr>
            <p:ph type="title"/>
          </p:nvPr>
        </p:nvSpPr>
        <p:spPr/>
        <p:txBody>
          <a:bodyPr/>
          <a:lstStyle/>
          <a:p>
            <a:endParaRPr lang="en-US"/>
          </a:p>
        </p:txBody>
      </p:sp>
      <p:pic>
        <p:nvPicPr>
          <p:cNvPr id="5" name="Content Placeholder 4" descr="A screenshot of a web page&#10;&#10;Description automatically generated">
            <a:extLst>
              <a:ext uri="{FF2B5EF4-FFF2-40B4-BE49-F238E27FC236}">
                <a16:creationId xmlns:a16="http://schemas.microsoft.com/office/drawing/2014/main" id="{3005D707-4367-19AE-EBF0-B0977E0A1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99" y="0"/>
            <a:ext cx="11420475" cy="6857999"/>
          </a:xfrm>
        </p:spPr>
      </p:pic>
    </p:spTree>
    <p:extLst>
      <p:ext uri="{BB962C8B-B14F-4D97-AF65-F5344CB8AC3E}">
        <p14:creationId xmlns:p14="http://schemas.microsoft.com/office/powerpoint/2010/main" val="25948276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9830-9DD4-00F9-2903-B9F1A3EA28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4637B1-5F20-345C-A475-F547932B957C}"/>
              </a:ext>
            </a:extLst>
          </p:cNvPr>
          <p:cNvSpPr>
            <a:spLocks noGrp="1"/>
          </p:cNvSpPr>
          <p:nvPr>
            <p:ph idx="1"/>
          </p:nvPr>
        </p:nvSpPr>
        <p:spPr/>
        <p:txBody>
          <a:bodyPr/>
          <a:lstStyle/>
          <a:p>
            <a:pPr marL="0" indent="0" algn="ctr">
              <a:buNone/>
            </a:pPr>
            <a:endParaRPr lang="en-US" sz="4400" b="1" i="0" dirty="0">
              <a:solidFill>
                <a:srgbClr val="05192D"/>
              </a:solidFill>
              <a:effectLst/>
              <a:latin typeface="Studio-Feixen-Sans"/>
            </a:endParaRPr>
          </a:p>
          <a:p>
            <a:pPr marL="0" indent="0" algn="ctr">
              <a:buNone/>
            </a:pPr>
            <a:endParaRPr lang="en-US" sz="4400" b="1" dirty="0">
              <a:solidFill>
                <a:srgbClr val="05192D"/>
              </a:solidFill>
              <a:latin typeface="Studio-Feixen-Sans"/>
            </a:endParaRPr>
          </a:p>
          <a:p>
            <a:pPr marL="0" indent="0" algn="ctr">
              <a:buNone/>
            </a:pPr>
            <a:r>
              <a:rPr lang="en-US" sz="4400" b="1" i="0" dirty="0">
                <a:solidFill>
                  <a:srgbClr val="05192D"/>
                </a:solidFill>
                <a:effectLst/>
                <a:latin typeface="Studio-Feixen-Sans"/>
              </a:rPr>
              <a:t>Association Rule Mining Algorithms</a:t>
            </a:r>
          </a:p>
          <a:p>
            <a:endParaRPr lang="en-US" dirty="0"/>
          </a:p>
        </p:txBody>
      </p:sp>
    </p:spTree>
    <p:extLst>
      <p:ext uri="{BB962C8B-B14F-4D97-AF65-F5344CB8AC3E}">
        <p14:creationId xmlns:p14="http://schemas.microsoft.com/office/powerpoint/2010/main" val="1771779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CC7E-7BAF-C7D4-F3CE-77BB1A19E0F9}"/>
              </a:ext>
            </a:extLst>
          </p:cNvPr>
          <p:cNvSpPr>
            <a:spLocks noGrp="1"/>
          </p:cNvSpPr>
          <p:nvPr>
            <p:ph type="title"/>
          </p:nvPr>
        </p:nvSpPr>
        <p:spPr/>
        <p:txBody>
          <a:bodyPr/>
          <a:lstStyle/>
          <a:p>
            <a:r>
              <a:rPr lang="en-US" b="1" i="0" dirty="0" err="1">
                <a:solidFill>
                  <a:srgbClr val="05192D"/>
                </a:solidFill>
                <a:effectLst/>
                <a:latin typeface="Studio-Feixen-Sans"/>
              </a:rPr>
              <a:t>Apriori</a:t>
            </a:r>
            <a:r>
              <a:rPr lang="en-US" b="1" i="0" dirty="0">
                <a:solidFill>
                  <a:srgbClr val="05192D"/>
                </a:solidFill>
                <a:effectLst/>
                <a:latin typeface="Studio-Feixen-Sans"/>
              </a:rPr>
              <a:t> algorithm</a:t>
            </a:r>
            <a:br>
              <a:rPr lang="en-US" b="1" i="0" dirty="0">
                <a:solidFill>
                  <a:srgbClr val="05192D"/>
                </a:solidFill>
                <a:effectLst/>
                <a:latin typeface="Studio-Feixen-Sans"/>
              </a:rPr>
            </a:br>
            <a:endParaRPr lang="en-US" dirty="0"/>
          </a:p>
        </p:txBody>
      </p:sp>
      <p:sp>
        <p:nvSpPr>
          <p:cNvPr id="3" name="Content Placeholder 2">
            <a:extLst>
              <a:ext uri="{FF2B5EF4-FFF2-40B4-BE49-F238E27FC236}">
                <a16:creationId xmlns:a16="http://schemas.microsoft.com/office/drawing/2014/main" id="{C68F2E8B-A933-28EA-1496-1F33C8F191DA}"/>
              </a:ext>
            </a:extLst>
          </p:cNvPr>
          <p:cNvSpPr>
            <a:spLocks noGrp="1"/>
          </p:cNvSpPr>
          <p:nvPr>
            <p:ph idx="1"/>
          </p:nvPr>
        </p:nvSpPr>
        <p:spPr/>
        <p:txBody>
          <a:bodyPr/>
          <a:lstStyle/>
          <a:p>
            <a:pPr algn="just"/>
            <a:r>
              <a:rPr lang="en-US" b="1" i="0" u="none" strike="noStrike" dirty="0">
                <a:solidFill>
                  <a:srgbClr val="0075AD"/>
                </a:solidFill>
                <a:effectLst/>
              </a:rPr>
              <a:t>The </a:t>
            </a:r>
            <a:r>
              <a:rPr lang="en-US" b="1" i="0" u="none" strike="noStrike" dirty="0" err="1">
                <a:solidFill>
                  <a:srgbClr val="0075AD"/>
                </a:solidFill>
                <a:effectLst/>
              </a:rPr>
              <a:t>Apriori</a:t>
            </a:r>
            <a:r>
              <a:rPr lang="en-US" b="1" i="0" u="none" strike="noStrike" dirty="0">
                <a:solidFill>
                  <a:srgbClr val="0075AD"/>
                </a:solidFill>
                <a:effectLst/>
              </a:rPr>
              <a:t> algorithm</a:t>
            </a:r>
            <a:r>
              <a:rPr lang="en-US" b="0" i="0" dirty="0">
                <a:solidFill>
                  <a:srgbClr val="05192D"/>
                </a:solidFill>
                <a:effectLst/>
              </a:rPr>
              <a:t> is one of the most widely used algorithms for association rule mining. It works by first identifying the frequent </a:t>
            </a:r>
            <a:r>
              <a:rPr lang="en-US" b="0" i="0" dirty="0" err="1">
                <a:solidFill>
                  <a:srgbClr val="05192D"/>
                </a:solidFill>
                <a:effectLst/>
              </a:rPr>
              <a:t>itemsets</a:t>
            </a:r>
            <a:r>
              <a:rPr lang="en-US" b="0" i="0" dirty="0">
                <a:solidFill>
                  <a:srgbClr val="05192D"/>
                </a:solidFill>
                <a:effectLst/>
              </a:rPr>
              <a:t> in the dataset (</a:t>
            </a:r>
            <a:r>
              <a:rPr lang="en-US" b="0" i="0" dirty="0" err="1">
                <a:solidFill>
                  <a:srgbClr val="05192D"/>
                </a:solidFill>
                <a:effectLst/>
              </a:rPr>
              <a:t>itemsets</a:t>
            </a:r>
            <a:r>
              <a:rPr lang="en-US" b="0" i="0" dirty="0">
                <a:solidFill>
                  <a:srgbClr val="05192D"/>
                </a:solidFill>
                <a:effectLst/>
              </a:rPr>
              <a:t> that appear in a certain number of transactions). It then uses these frequent </a:t>
            </a:r>
            <a:r>
              <a:rPr lang="en-US" b="0" i="0" dirty="0" err="1">
                <a:solidFill>
                  <a:srgbClr val="05192D"/>
                </a:solidFill>
                <a:effectLst/>
              </a:rPr>
              <a:t>itemsets</a:t>
            </a:r>
            <a:r>
              <a:rPr lang="en-US" b="0" i="0" dirty="0">
                <a:solidFill>
                  <a:srgbClr val="05192D"/>
                </a:solidFill>
                <a:effectLst/>
              </a:rPr>
              <a:t> to generate association rules, which are statements of the form "if item A is purchased, then item B is also likely to be purchased." The </a:t>
            </a:r>
            <a:r>
              <a:rPr lang="en-US" b="0" i="0" dirty="0" err="1">
                <a:solidFill>
                  <a:srgbClr val="05192D"/>
                </a:solidFill>
                <a:effectLst/>
              </a:rPr>
              <a:t>Apriori</a:t>
            </a:r>
            <a:r>
              <a:rPr lang="en-US" b="0" i="0" dirty="0">
                <a:solidFill>
                  <a:srgbClr val="05192D"/>
                </a:solidFill>
                <a:effectLst/>
              </a:rPr>
              <a:t> algorithm uses a bottom-up approach, starting with individual items and gradually building up to more complex </a:t>
            </a:r>
            <a:r>
              <a:rPr lang="en-US" b="0" i="0" dirty="0" err="1">
                <a:solidFill>
                  <a:srgbClr val="05192D"/>
                </a:solidFill>
                <a:effectLst/>
              </a:rPr>
              <a:t>itemsets</a:t>
            </a:r>
            <a:r>
              <a:rPr lang="en-US" b="0" i="0" dirty="0">
                <a:solidFill>
                  <a:srgbClr val="05192D"/>
                </a:solidFill>
                <a:effectLst/>
              </a:rPr>
              <a:t>.</a:t>
            </a:r>
          </a:p>
          <a:p>
            <a:endParaRPr lang="en-US" dirty="0"/>
          </a:p>
        </p:txBody>
      </p:sp>
    </p:spTree>
    <p:extLst>
      <p:ext uri="{BB962C8B-B14F-4D97-AF65-F5344CB8AC3E}">
        <p14:creationId xmlns:p14="http://schemas.microsoft.com/office/powerpoint/2010/main" val="32846123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7C0C-775E-412A-53BE-382B26EECABB}"/>
              </a:ext>
            </a:extLst>
          </p:cNvPr>
          <p:cNvSpPr>
            <a:spLocks noGrp="1"/>
          </p:cNvSpPr>
          <p:nvPr>
            <p:ph type="title"/>
          </p:nvPr>
        </p:nvSpPr>
        <p:spPr/>
        <p:txBody>
          <a:bodyPr/>
          <a:lstStyle/>
          <a:p>
            <a:r>
              <a:rPr lang="en-US" b="1" i="0" dirty="0">
                <a:solidFill>
                  <a:srgbClr val="05192D"/>
                </a:solidFill>
                <a:effectLst/>
                <a:latin typeface="Studio-Feixen-Sans"/>
              </a:rPr>
              <a:t>FP-Growth algorithm</a:t>
            </a:r>
            <a:br>
              <a:rPr lang="en-US" b="1" i="0" dirty="0">
                <a:solidFill>
                  <a:srgbClr val="05192D"/>
                </a:solidFill>
                <a:effectLst/>
                <a:latin typeface="Studio-Feixen-Sans"/>
              </a:rPr>
            </a:br>
            <a:endParaRPr lang="en-US" dirty="0"/>
          </a:p>
        </p:txBody>
      </p:sp>
      <p:sp>
        <p:nvSpPr>
          <p:cNvPr id="3" name="Content Placeholder 2">
            <a:extLst>
              <a:ext uri="{FF2B5EF4-FFF2-40B4-BE49-F238E27FC236}">
                <a16:creationId xmlns:a16="http://schemas.microsoft.com/office/drawing/2014/main" id="{CB2E5E42-04C1-0F96-6D20-D3A5508F817A}"/>
              </a:ext>
            </a:extLst>
          </p:cNvPr>
          <p:cNvSpPr>
            <a:spLocks noGrp="1"/>
          </p:cNvSpPr>
          <p:nvPr>
            <p:ph idx="1"/>
          </p:nvPr>
        </p:nvSpPr>
        <p:spPr/>
        <p:txBody>
          <a:bodyPr/>
          <a:lstStyle/>
          <a:p>
            <a:pPr algn="just"/>
            <a:r>
              <a:rPr lang="en-US" b="0" i="0" dirty="0">
                <a:solidFill>
                  <a:srgbClr val="05192D"/>
                </a:solidFill>
                <a:effectLst/>
              </a:rPr>
              <a:t>The FP-Growth (Frequent Pattern Growth) algorithm is another popular algorithm for association rule mining. It works by constructing a tree-like structure called a FP-tree, which encodes the frequent </a:t>
            </a:r>
            <a:r>
              <a:rPr lang="en-US" b="0" i="0" dirty="0" err="1">
                <a:solidFill>
                  <a:srgbClr val="05192D"/>
                </a:solidFill>
                <a:effectLst/>
              </a:rPr>
              <a:t>itemsets</a:t>
            </a:r>
            <a:r>
              <a:rPr lang="en-US" b="0" i="0" dirty="0">
                <a:solidFill>
                  <a:srgbClr val="05192D"/>
                </a:solidFill>
                <a:effectLst/>
              </a:rPr>
              <a:t> in the dataset. The FP-tree is then used to generate association rules in a similar manner to the </a:t>
            </a:r>
            <a:r>
              <a:rPr lang="en-US" b="0" i="0" dirty="0" err="1">
                <a:solidFill>
                  <a:srgbClr val="05192D"/>
                </a:solidFill>
                <a:effectLst/>
              </a:rPr>
              <a:t>Apriori</a:t>
            </a:r>
            <a:r>
              <a:rPr lang="en-US" b="0" i="0" dirty="0">
                <a:solidFill>
                  <a:srgbClr val="05192D"/>
                </a:solidFill>
                <a:effectLst/>
              </a:rPr>
              <a:t> algorithm. The FP-Growth algorithm is generally faster than the </a:t>
            </a:r>
            <a:r>
              <a:rPr lang="en-US" b="0" i="0" dirty="0" err="1">
                <a:solidFill>
                  <a:srgbClr val="05192D"/>
                </a:solidFill>
                <a:effectLst/>
              </a:rPr>
              <a:t>Apriori</a:t>
            </a:r>
            <a:r>
              <a:rPr lang="en-US" b="0" i="0" dirty="0">
                <a:solidFill>
                  <a:srgbClr val="05192D"/>
                </a:solidFill>
                <a:effectLst/>
              </a:rPr>
              <a:t> algorithm, especially for large datasets.</a:t>
            </a:r>
          </a:p>
          <a:p>
            <a:endParaRPr lang="en-US" dirty="0"/>
          </a:p>
        </p:txBody>
      </p:sp>
    </p:spTree>
    <p:extLst>
      <p:ext uri="{BB962C8B-B14F-4D97-AF65-F5344CB8AC3E}">
        <p14:creationId xmlns:p14="http://schemas.microsoft.com/office/powerpoint/2010/main" val="165421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A640-87D6-D178-0340-1B3F7862BAA1}"/>
              </a:ext>
            </a:extLst>
          </p:cNvPr>
          <p:cNvSpPr>
            <a:spLocks noGrp="1"/>
          </p:cNvSpPr>
          <p:nvPr>
            <p:ph type="title"/>
          </p:nvPr>
        </p:nvSpPr>
        <p:spPr>
          <a:xfrm>
            <a:off x="838200" y="365126"/>
            <a:ext cx="10515600" cy="692150"/>
          </a:xfrm>
        </p:spPr>
        <p:txBody>
          <a:bodyPr>
            <a:normAutofit fontScale="90000"/>
          </a:bodyPr>
          <a:lstStyle/>
          <a:p>
            <a:r>
              <a:rPr lang="en-US" b="1" dirty="0"/>
              <a:t>Univariate Analysis</a:t>
            </a:r>
          </a:p>
        </p:txBody>
      </p:sp>
      <p:sp>
        <p:nvSpPr>
          <p:cNvPr id="3" name="Content Placeholder 2">
            <a:extLst>
              <a:ext uri="{FF2B5EF4-FFF2-40B4-BE49-F238E27FC236}">
                <a16:creationId xmlns:a16="http://schemas.microsoft.com/office/drawing/2014/main" id="{51D1166B-FBF9-812A-C002-5C8DA1EECA51}"/>
              </a:ext>
            </a:extLst>
          </p:cNvPr>
          <p:cNvSpPr>
            <a:spLocks noGrp="1"/>
          </p:cNvSpPr>
          <p:nvPr>
            <p:ph idx="1"/>
          </p:nvPr>
        </p:nvSpPr>
        <p:spPr>
          <a:xfrm>
            <a:off x="838200" y="1343025"/>
            <a:ext cx="10515600" cy="5514975"/>
          </a:xfrm>
        </p:spPr>
        <p:txBody>
          <a:bodyPr>
            <a:normAutofit/>
          </a:bodyPr>
          <a:lstStyle/>
          <a:p>
            <a:pPr algn="just"/>
            <a:r>
              <a:rPr lang="en-US" b="0" i="0" dirty="0">
                <a:solidFill>
                  <a:srgbClr val="202124"/>
                </a:solidFill>
                <a:effectLst/>
                <a:latin typeface="Times New Roman" panose="02020603050405020304" pitchFamily="18" charset="0"/>
                <a:cs typeface="Times New Roman" panose="02020603050405020304" pitchFamily="18" charset="0"/>
              </a:rPr>
              <a:t>While '</a:t>
            </a:r>
            <a:r>
              <a:rPr lang="en-US" b="0" i="0" dirty="0" err="1">
                <a:solidFill>
                  <a:srgbClr val="202124"/>
                </a:solidFill>
                <a:effectLst/>
                <a:latin typeface="Times New Roman" panose="02020603050405020304" pitchFamily="18" charset="0"/>
                <a:cs typeface="Times New Roman" panose="02020603050405020304" pitchFamily="18" charset="0"/>
              </a:rPr>
              <a:t>uni</a:t>
            </a:r>
            <a:r>
              <a:rPr lang="en-US" b="0" i="0" dirty="0">
                <a:solidFill>
                  <a:srgbClr val="202124"/>
                </a:solidFill>
                <a:effectLst/>
                <a:latin typeface="Times New Roman" panose="02020603050405020304" pitchFamily="18" charset="0"/>
                <a:cs typeface="Times New Roman" panose="02020603050405020304" pitchFamily="18" charset="0"/>
              </a:rPr>
              <a:t>' means one, variate indicates a variable. Therefore, univariate analysis is </a:t>
            </a:r>
            <a:r>
              <a:rPr lang="en-US" b="0" i="0" dirty="0">
                <a:solidFill>
                  <a:srgbClr val="040C28"/>
                </a:solidFill>
                <a:effectLst/>
                <a:latin typeface="Times New Roman" panose="02020603050405020304" pitchFamily="18" charset="0"/>
                <a:cs typeface="Times New Roman" panose="02020603050405020304" pitchFamily="18" charset="0"/>
              </a:rPr>
              <a:t>a form of analysis that only involves a single variable</a:t>
            </a:r>
            <a:r>
              <a:rPr lang="en-US" b="0" i="0" dirty="0">
                <a:solidFill>
                  <a:srgbClr val="202124"/>
                </a:solidFill>
                <a:effectLst/>
                <a:latin typeface="Times New Roman" panose="02020603050405020304" pitchFamily="18" charset="0"/>
                <a:cs typeface="Times New Roman" panose="02020603050405020304" pitchFamily="18" charset="0"/>
              </a:rPr>
              <a:t>. In a practical setting, a univariate analysis means the analysis of a single variable (or column) in a dataset (data table).</a:t>
            </a:r>
          </a:p>
          <a:p>
            <a:pPr algn="just"/>
            <a:r>
              <a:rPr lang="en-US" b="0" i="0" dirty="0">
                <a:solidFill>
                  <a:srgbClr val="273239"/>
                </a:solidFill>
                <a:effectLst/>
                <a:latin typeface="Times New Roman" panose="02020603050405020304" pitchFamily="18" charset="0"/>
                <a:cs typeface="Times New Roman" panose="02020603050405020304" pitchFamily="18" charset="0"/>
              </a:rPr>
              <a:t>This type of data consists of </a:t>
            </a:r>
            <a:r>
              <a:rPr lang="en-US" b="1" i="0" dirty="0">
                <a:solidFill>
                  <a:srgbClr val="273239"/>
                </a:solidFill>
                <a:effectLst/>
                <a:latin typeface="Times New Roman" panose="02020603050405020304" pitchFamily="18" charset="0"/>
                <a:cs typeface="Times New Roman" panose="02020603050405020304" pitchFamily="18" charset="0"/>
              </a:rPr>
              <a:t>only one variable</a:t>
            </a:r>
            <a:r>
              <a:rPr lang="en-US" b="0" i="0" dirty="0">
                <a:solidFill>
                  <a:srgbClr val="273239"/>
                </a:solidFill>
                <a:effectLst/>
                <a:latin typeface="Times New Roman" panose="02020603050405020304" pitchFamily="18" charset="0"/>
                <a:cs typeface="Times New Roman" panose="02020603050405020304" pitchFamily="18" charset="0"/>
              </a:rPr>
              <a:t>. The analysis of univariate data is thus the simplest form of analysis since the information deals with only one quantity that changes. It does not deal with causes or relationships and the main purpose of the analysis is to describe the data and find patterns that exist within it. The example of a univariate data can be height</a:t>
            </a:r>
          </a:p>
          <a:p>
            <a:pPr algn="just"/>
            <a:r>
              <a:rPr lang="en-US" dirty="0">
                <a:solidFill>
                  <a:srgbClr val="202124"/>
                </a:solidFill>
                <a:latin typeface="Times New Roman" panose="02020603050405020304" pitchFamily="18" charset="0"/>
                <a:cs typeface="Times New Roman" panose="02020603050405020304" pitchFamily="18" charset="0"/>
              </a:rPr>
              <a:t>The examination of the distribution of case on only one variable at a time. (Example – Weight of college students)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423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B962-C418-901A-5161-76341CFF0683}"/>
              </a:ext>
            </a:extLst>
          </p:cNvPr>
          <p:cNvSpPr>
            <a:spLocks noGrp="1"/>
          </p:cNvSpPr>
          <p:nvPr>
            <p:ph type="title"/>
          </p:nvPr>
        </p:nvSpPr>
        <p:spPr/>
        <p:txBody>
          <a:bodyPr/>
          <a:lstStyle/>
          <a:p>
            <a:r>
              <a:rPr lang="en-US" b="1" i="0" dirty="0">
                <a:solidFill>
                  <a:srgbClr val="05192D"/>
                </a:solidFill>
                <a:effectLst/>
                <a:latin typeface="Studio-Feixen-Sans"/>
              </a:rPr>
              <a:t>ECLAT algorithm</a:t>
            </a:r>
            <a:br>
              <a:rPr lang="en-US" b="1" i="0" dirty="0">
                <a:solidFill>
                  <a:srgbClr val="05192D"/>
                </a:solidFill>
                <a:effectLst/>
                <a:latin typeface="Studio-Feixen-Sans"/>
              </a:rPr>
            </a:br>
            <a:endParaRPr lang="en-US" dirty="0"/>
          </a:p>
        </p:txBody>
      </p:sp>
      <p:sp>
        <p:nvSpPr>
          <p:cNvPr id="3" name="Content Placeholder 2">
            <a:extLst>
              <a:ext uri="{FF2B5EF4-FFF2-40B4-BE49-F238E27FC236}">
                <a16:creationId xmlns:a16="http://schemas.microsoft.com/office/drawing/2014/main" id="{C8B96C9C-51A2-2EDA-8EBF-CB216CADE050}"/>
              </a:ext>
            </a:extLst>
          </p:cNvPr>
          <p:cNvSpPr>
            <a:spLocks noGrp="1"/>
          </p:cNvSpPr>
          <p:nvPr>
            <p:ph idx="1"/>
          </p:nvPr>
        </p:nvSpPr>
        <p:spPr/>
        <p:txBody>
          <a:bodyPr/>
          <a:lstStyle/>
          <a:p>
            <a:pPr algn="just"/>
            <a:r>
              <a:rPr lang="en-US" b="0" i="0" dirty="0">
                <a:solidFill>
                  <a:srgbClr val="05192D"/>
                </a:solidFill>
                <a:effectLst/>
              </a:rPr>
              <a:t>The ECLAT (Equivalence Class Clustering and bottom-up Lattice Traversal) algorithm is a variation of the </a:t>
            </a:r>
            <a:r>
              <a:rPr lang="en-US" b="0" i="0" dirty="0" err="1">
                <a:solidFill>
                  <a:srgbClr val="05192D"/>
                </a:solidFill>
                <a:effectLst/>
              </a:rPr>
              <a:t>Apriori</a:t>
            </a:r>
            <a:r>
              <a:rPr lang="en-US" b="0" i="0" dirty="0">
                <a:solidFill>
                  <a:srgbClr val="05192D"/>
                </a:solidFill>
                <a:effectLst/>
              </a:rPr>
              <a:t> algorithm that uses a top-down approach rather than a bottom-up approach. It works by dividing the items into equivalence classes based on their support (the number of transactions in which they appear). The association rules are then generated by combining these equivalence classes in a lattice-like structure. It is a more efficient and scalable version of the </a:t>
            </a:r>
            <a:r>
              <a:rPr lang="en-US" b="0" i="0" dirty="0" err="1">
                <a:solidFill>
                  <a:srgbClr val="05192D"/>
                </a:solidFill>
                <a:effectLst/>
              </a:rPr>
              <a:t>Apriori</a:t>
            </a:r>
            <a:r>
              <a:rPr lang="en-US" b="0" i="0" dirty="0">
                <a:solidFill>
                  <a:srgbClr val="05192D"/>
                </a:solidFill>
                <a:effectLst/>
              </a:rPr>
              <a:t> algorithm.</a:t>
            </a:r>
          </a:p>
          <a:p>
            <a:endParaRPr lang="en-US" dirty="0"/>
          </a:p>
        </p:txBody>
      </p:sp>
    </p:spTree>
    <p:extLst>
      <p:ext uri="{BB962C8B-B14F-4D97-AF65-F5344CB8AC3E}">
        <p14:creationId xmlns:p14="http://schemas.microsoft.com/office/powerpoint/2010/main" val="109904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C100-92DB-4AFA-3AF9-AEE9DC3CC4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3297E7-4AAC-AD77-581D-82F46A55E303}"/>
              </a:ext>
            </a:extLst>
          </p:cNvPr>
          <p:cNvSpPr>
            <a:spLocks noGrp="1"/>
          </p:cNvSpPr>
          <p:nvPr>
            <p:ph idx="1"/>
          </p:nvPr>
        </p:nvSpPr>
        <p:spPr/>
        <p:txBody>
          <a:bodyPr/>
          <a:lstStyle/>
          <a:p>
            <a:pPr algn="just"/>
            <a:r>
              <a:rPr lang="en-US" b="0" i="0" dirty="0">
                <a:solidFill>
                  <a:srgbClr val="273239"/>
                </a:solidFill>
                <a:effectLst/>
                <a:latin typeface="Times New Roman" panose="02020603050405020304" pitchFamily="18" charset="0"/>
                <a:cs typeface="Times New Roman" panose="02020603050405020304" pitchFamily="18" charset="0"/>
              </a:rPr>
              <a:t>Suppose that the heights of seven students of a class is recorded(figure 1),there is only one variable that is height and it is not dealing with any cause or relationship. The description of patterns found in this type of data can be made by drawing conclusions using central tendency measures (mean, median and mode), dispersion or spread of data (range, minimum, maximum, quartiles, variance and standard deviation) and by using frequency distribution tables, histograms, pie charts, frequency polygon and bar charts.</a:t>
            </a:r>
            <a:endParaRPr lang="en-US"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1F0695F9-D6F1-9F8F-B405-DB8ACC812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2069"/>
            <a:ext cx="10582275" cy="164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3095-E67F-1E45-A721-5C5F27283F12}"/>
              </a:ext>
            </a:extLst>
          </p:cNvPr>
          <p:cNvSpPr>
            <a:spLocks noGrp="1"/>
          </p:cNvSpPr>
          <p:nvPr>
            <p:ph type="title"/>
          </p:nvPr>
        </p:nvSpPr>
        <p:spPr/>
        <p:txBody>
          <a:bodyPr/>
          <a:lstStyle/>
          <a:p>
            <a:r>
              <a:rPr lang="en-US" b="1" i="0" dirty="0">
                <a:solidFill>
                  <a:srgbClr val="222222"/>
                </a:solidFill>
                <a:effectLst/>
                <a:latin typeface="Lato" panose="020F0502020204030204" pitchFamily="34" charset="0"/>
              </a:rPr>
              <a:t>In univariate analysis, you’re often looking at measures like</a:t>
            </a:r>
            <a:endParaRPr lang="en-US" b="1" dirty="0"/>
          </a:p>
        </p:txBody>
      </p:sp>
      <p:sp>
        <p:nvSpPr>
          <p:cNvPr id="3" name="Content Placeholder 2">
            <a:extLst>
              <a:ext uri="{FF2B5EF4-FFF2-40B4-BE49-F238E27FC236}">
                <a16:creationId xmlns:a16="http://schemas.microsoft.com/office/drawing/2014/main" id="{5776F841-9038-A0DB-63F6-64F8BF0E7ED8}"/>
              </a:ext>
            </a:extLst>
          </p:cNvPr>
          <p:cNvSpPr>
            <a:spLocks noGrp="1"/>
          </p:cNvSpPr>
          <p:nvPr>
            <p:ph idx="1"/>
          </p:nvPr>
        </p:nvSpPr>
        <p:spPr/>
        <p:txBody>
          <a:bodyPr/>
          <a:lstStyle/>
          <a:p>
            <a:pPr algn="just"/>
            <a:endParaRPr lang="en-US" b="0" i="0" dirty="0">
              <a:solidFill>
                <a:srgbClr val="222222"/>
              </a:solidFill>
              <a:effectLst/>
              <a:latin typeface="Lato" panose="020F0502020204030204" pitchFamily="34" charset="0"/>
            </a:endParaRPr>
          </a:p>
          <a:p>
            <a:pPr algn="just">
              <a:buFont typeface="Arial" panose="020B0604020202020204" pitchFamily="34" charset="0"/>
              <a:buChar char="•"/>
            </a:pPr>
            <a:r>
              <a:rPr lang="en-US" b="1" i="0" dirty="0">
                <a:solidFill>
                  <a:srgbClr val="222222"/>
                </a:solidFill>
                <a:effectLst/>
                <a:latin typeface="Lato" panose="020F0502020204030204" pitchFamily="34" charset="0"/>
              </a:rPr>
              <a:t>Measures of Central Tendency:</a:t>
            </a:r>
            <a:r>
              <a:rPr lang="en-US" b="0" i="0" dirty="0">
                <a:solidFill>
                  <a:srgbClr val="222222"/>
                </a:solidFill>
                <a:effectLst/>
                <a:latin typeface="Lato" panose="020F0502020204030204" pitchFamily="34" charset="0"/>
              </a:rPr>
              <a:t> </a:t>
            </a:r>
            <a:r>
              <a:rPr lang="en-US" dirty="0">
                <a:solidFill>
                  <a:srgbClr val="273239"/>
                </a:solidFill>
                <a:latin typeface="Times New Roman" panose="02020603050405020304" pitchFamily="18" charset="0"/>
                <a:cs typeface="Times New Roman" panose="02020603050405020304" pitchFamily="18" charset="0"/>
              </a:rPr>
              <a:t>Mean, median, and mode provide insights into where the center of the data lies.</a:t>
            </a:r>
          </a:p>
          <a:p>
            <a:pPr algn="just">
              <a:buFont typeface="Arial" panose="020B0604020202020204" pitchFamily="34" charset="0"/>
              <a:buChar char="•"/>
            </a:pPr>
            <a:r>
              <a:rPr lang="en-US" b="1" i="0" dirty="0">
                <a:solidFill>
                  <a:srgbClr val="222222"/>
                </a:solidFill>
                <a:effectLst/>
                <a:latin typeface="Lato" panose="020F0502020204030204" pitchFamily="34" charset="0"/>
              </a:rPr>
              <a:t>Measures of Dispersion:</a:t>
            </a:r>
            <a:r>
              <a:rPr lang="en-US" b="0" i="0" dirty="0">
                <a:solidFill>
                  <a:srgbClr val="222222"/>
                </a:solidFill>
                <a:effectLst/>
                <a:latin typeface="Lato" panose="020F0502020204030204" pitchFamily="34" charset="0"/>
              </a:rPr>
              <a:t> </a:t>
            </a:r>
            <a:r>
              <a:rPr lang="en-US" dirty="0">
                <a:solidFill>
                  <a:srgbClr val="273239"/>
                </a:solidFill>
                <a:latin typeface="Times New Roman" panose="02020603050405020304" pitchFamily="18" charset="0"/>
                <a:cs typeface="Times New Roman" panose="02020603050405020304" pitchFamily="18" charset="0"/>
              </a:rPr>
              <a:t>Range, variance, and standard deviation help you understand how spread out the data is.</a:t>
            </a:r>
          </a:p>
          <a:p>
            <a:pPr algn="just"/>
            <a:r>
              <a:rPr lang="en-US" b="1" i="0" dirty="0">
                <a:solidFill>
                  <a:srgbClr val="222222"/>
                </a:solidFill>
                <a:effectLst/>
                <a:latin typeface="Lato" panose="020F0502020204030204" pitchFamily="34" charset="0"/>
              </a:rPr>
              <a:t>Frequency Distribution:</a:t>
            </a:r>
            <a:r>
              <a:rPr lang="en-US" b="0" i="0" dirty="0">
                <a:solidFill>
                  <a:srgbClr val="222222"/>
                </a:solidFill>
                <a:effectLst/>
                <a:latin typeface="Lato" panose="020F0502020204030204" pitchFamily="34" charset="0"/>
              </a:rPr>
              <a:t> </a:t>
            </a:r>
            <a:r>
              <a:rPr lang="en-US" dirty="0">
                <a:solidFill>
                  <a:srgbClr val="273239"/>
                </a:solidFill>
                <a:latin typeface="Times New Roman" panose="02020603050405020304" pitchFamily="18" charset="0"/>
                <a:cs typeface="Times New Roman" panose="02020603050405020304" pitchFamily="18" charset="0"/>
              </a:rPr>
              <a:t>Creating histograms, bar charts, and pie charts allows you to visualize the data’s distribution.</a:t>
            </a:r>
          </a:p>
          <a:p>
            <a:endParaRPr lang="en-US" dirty="0"/>
          </a:p>
        </p:txBody>
      </p:sp>
    </p:spTree>
    <p:extLst>
      <p:ext uri="{BB962C8B-B14F-4D97-AF65-F5344CB8AC3E}">
        <p14:creationId xmlns:p14="http://schemas.microsoft.com/office/powerpoint/2010/main" val="64057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B03E-D5BC-484E-4A35-1FD6E6CBEEFD}"/>
              </a:ext>
            </a:extLst>
          </p:cNvPr>
          <p:cNvSpPr>
            <a:spLocks noGrp="1"/>
          </p:cNvSpPr>
          <p:nvPr>
            <p:ph type="title"/>
          </p:nvPr>
        </p:nvSpPr>
        <p:spPr>
          <a:xfrm>
            <a:off x="838200" y="365126"/>
            <a:ext cx="10515600" cy="596900"/>
          </a:xfrm>
        </p:spPr>
        <p:txBody>
          <a:bodyPr>
            <a:normAutofit fontScale="90000"/>
          </a:bodyPr>
          <a:lstStyle/>
          <a:p>
            <a:r>
              <a:rPr lang="en-US" b="1" dirty="0"/>
              <a:t>Bivariate</a:t>
            </a:r>
            <a:endParaRPr lang="en-US" dirty="0"/>
          </a:p>
        </p:txBody>
      </p:sp>
      <p:sp>
        <p:nvSpPr>
          <p:cNvPr id="3" name="Content Placeholder 2">
            <a:extLst>
              <a:ext uri="{FF2B5EF4-FFF2-40B4-BE49-F238E27FC236}">
                <a16:creationId xmlns:a16="http://schemas.microsoft.com/office/drawing/2014/main" id="{E507F893-6658-972E-74B3-535720D68D4F}"/>
              </a:ext>
            </a:extLst>
          </p:cNvPr>
          <p:cNvSpPr>
            <a:spLocks noGrp="1"/>
          </p:cNvSpPr>
          <p:nvPr>
            <p:ph idx="1"/>
          </p:nvPr>
        </p:nvSpPr>
        <p:spPr>
          <a:xfrm>
            <a:off x="838200" y="1181100"/>
            <a:ext cx="10515600" cy="4995863"/>
          </a:xfrm>
        </p:spPr>
        <p:txBody>
          <a:bodyPr/>
          <a:lstStyle/>
          <a:p>
            <a:pPr algn="just"/>
            <a:r>
              <a:rPr lang="en-US" b="0" i="0" dirty="0">
                <a:solidFill>
                  <a:srgbClr val="273239"/>
                </a:solidFill>
                <a:effectLst/>
                <a:latin typeface="Times New Roman" panose="02020603050405020304" pitchFamily="18" charset="0"/>
                <a:cs typeface="Times New Roman" panose="02020603050405020304" pitchFamily="18" charset="0"/>
              </a:rPr>
              <a:t>This type of data involves </a:t>
            </a:r>
            <a:r>
              <a:rPr lang="en-US" b="1" i="0" dirty="0">
                <a:solidFill>
                  <a:srgbClr val="273239"/>
                </a:solidFill>
                <a:effectLst/>
                <a:latin typeface="Times New Roman" panose="02020603050405020304" pitchFamily="18" charset="0"/>
                <a:cs typeface="Times New Roman" panose="02020603050405020304" pitchFamily="18" charset="0"/>
              </a:rPr>
              <a:t>two different variables</a:t>
            </a:r>
            <a:r>
              <a:rPr lang="en-US" b="0" i="0" dirty="0">
                <a:solidFill>
                  <a:srgbClr val="273239"/>
                </a:solidFill>
                <a:effectLst/>
                <a:latin typeface="Times New Roman" panose="02020603050405020304" pitchFamily="18" charset="0"/>
                <a:cs typeface="Times New Roman" panose="02020603050405020304" pitchFamily="18" charset="0"/>
              </a:rPr>
              <a:t>. The analysis of this type of data deals with causes and relationships and the analysis is done to find out the relationship among the two variables. Example of bivariate data can be temperature and ice cream sales in summer season.</a:t>
            </a:r>
            <a:endParaRPr lang="en-US" dirty="0">
              <a:latin typeface="Times New Roman" panose="02020603050405020304" pitchFamily="18" charset="0"/>
              <a:cs typeface="Times New Roman" panose="02020603050405020304" pitchFamily="18" charset="0"/>
            </a:endParaRPr>
          </a:p>
        </p:txBody>
      </p:sp>
      <p:pic>
        <p:nvPicPr>
          <p:cNvPr id="20482" name="Picture 2">
            <a:extLst>
              <a:ext uri="{FF2B5EF4-FFF2-40B4-BE49-F238E27FC236}">
                <a16:creationId xmlns:a16="http://schemas.microsoft.com/office/drawing/2014/main" id="{97C4EB1F-7A32-FFA7-ED0F-61C36931F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28925"/>
            <a:ext cx="76390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1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7FDE-0D15-0181-7409-2E7ED7ED229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1964CC0-554B-8524-81DC-8890403F95AE}"/>
              </a:ext>
            </a:extLst>
          </p:cNvPr>
          <p:cNvSpPr>
            <a:spLocks noGrp="1"/>
          </p:cNvSpPr>
          <p:nvPr>
            <p:ph idx="1"/>
          </p:nvPr>
        </p:nvSpPr>
        <p:spPr/>
        <p:txBody>
          <a:bodyPr/>
          <a:lstStyle/>
          <a:p>
            <a:pPr algn="just"/>
            <a:r>
              <a:rPr lang="en-US" b="0" i="0" dirty="0">
                <a:solidFill>
                  <a:srgbClr val="273239"/>
                </a:solidFill>
                <a:effectLst/>
                <a:latin typeface="Times New Roman" panose="02020603050405020304" pitchFamily="18" charset="0"/>
                <a:cs typeface="Times New Roman" panose="02020603050405020304" pitchFamily="18" charset="0"/>
              </a:rPr>
              <a:t>Suppose the temperature and ice cream sales are the two variables of a bivariate data(figure 2). Here, the relationship is visible from the table that temperature and sales are directly proportional to each other and thus related because as the temperature increases, the sales also increase. Thus bivariate data analysis involves comparisons, relationships, causes and explanations. These variables are often plotted on X and Y axis on the graph for better understanding of data and one of these variables is independent while the other is dependent.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31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5696-D4D9-E7A5-6B6F-7CF1D7BA63DF}"/>
              </a:ext>
            </a:extLst>
          </p:cNvPr>
          <p:cNvSpPr>
            <a:spLocks noGrp="1"/>
          </p:cNvSpPr>
          <p:nvPr>
            <p:ph type="title"/>
          </p:nvPr>
        </p:nvSpPr>
        <p:spPr/>
        <p:txBody>
          <a:bodyPr/>
          <a:lstStyle/>
          <a:p>
            <a:r>
              <a:rPr lang="en-US" b="1" dirty="0"/>
              <a:t>Bivariate Analysis</a:t>
            </a:r>
            <a:br>
              <a:rPr lang="en-US" dirty="0"/>
            </a:br>
            <a:endParaRPr lang="en-US" dirty="0"/>
          </a:p>
        </p:txBody>
      </p:sp>
      <p:sp>
        <p:nvSpPr>
          <p:cNvPr id="3" name="Content Placeholder 2">
            <a:extLst>
              <a:ext uri="{FF2B5EF4-FFF2-40B4-BE49-F238E27FC236}">
                <a16:creationId xmlns:a16="http://schemas.microsoft.com/office/drawing/2014/main" id="{15766539-FCED-7B0D-A715-95AAF6FEC200}"/>
              </a:ext>
            </a:extLst>
          </p:cNvPr>
          <p:cNvSpPr>
            <a:spLocks noGrp="1"/>
          </p:cNvSpPr>
          <p:nvPr>
            <p:ph idx="1"/>
          </p:nvPr>
        </p:nvSpPr>
        <p:spPr>
          <a:xfrm>
            <a:off x="838200" y="1343025"/>
            <a:ext cx="10515600" cy="5314950"/>
          </a:xfrm>
        </p:spPr>
        <p:txBody>
          <a:bodyPr>
            <a:normAutofit/>
          </a:bodyPr>
          <a:lstStyle/>
          <a:p>
            <a:pPr algn="just"/>
            <a:r>
              <a:rPr lang="en-US" sz="3200" dirty="0"/>
              <a:t>The examination of two variable simultaneously.(Example – The relation between </a:t>
            </a:r>
            <a:r>
              <a:rPr lang="en-US" sz="3200" dirty="0" err="1"/>
              <a:t>gendar</a:t>
            </a:r>
            <a:r>
              <a:rPr lang="en-US" sz="3200" dirty="0"/>
              <a:t> and weight of the college students)</a:t>
            </a:r>
          </a:p>
          <a:p>
            <a:pPr algn="just"/>
            <a:r>
              <a:rPr lang="en-US" sz="3200" dirty="0"/>
              <a:t>Bivariate analysis is one of the statistical analysis where two variables are observed. One variable here is dependent while the other is independent.</a:t>
            </a:r>
          </a:p>
          <a:p>
            <a:pPr algn="just"/>
            <a:r>
              <a:rPr lang="en-US" sz="3200" dirty="0"/>
              <a:t>Bivariate analysis is a statistical method examining how two different things are related. The bivariate analysis aims to determine if there is a statistical link between the two variables and, if so, how strong and in which direction that link is.</a:t>
            </a:r>
          </a:p>
          <a:p>
            <a:pPr algn="just"/>
            <a:endParaRPr lang="en-US" sz="3200" dirty="0"/>
          </a:p>
          <a:p>
            <a:endParaRPr lang="en-US" dirty="0"/>
          </a:p>
        </p:txBody>
      </p:sp>
    </p:spTree>
    <p:extLst>
      <p:ext uri="{BB962C8B-B14F-4D97-AF65-F5344CB8AC3E}">
        <p14:creationId xmlns:p14="http://schemas.microsoft.com/office/powerpoint/2010/main" val="241530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F6C3-C111-B4F1-1242-9FD4EE0AF5A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a:t>
            </a:r>
            <a:r>
              <a:rPr lang="en-US" b="0" i="0" dirty="0">
                <a:effectLst/>
                <a:latin typeface="Times New Roman" panose="02020603050405020304" pitchFamily="18" charset="0"/>
                <a:cs typeface="Times New Roman" panose="02020603050405020304" pitchFamily="18" charset="0"/>
              </a:rPr>
              <a:t>ome reasons why bivariate analysis is important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DF93DF-474F-DE30-9FF5-5891556206CE}"/>
              </a:ext>
            </a:extLst>
          </p:cNvPr>
          <p:cNvSpPr>
            <a:spLocks noGrp="1"/>
          </p:cNvSpPr>
          <p:nvPr>
            <p:ph idx="1"/>
          </p:nvPr>
        </p:nvSpPr>
        <p:spPr>
          <a:xfrm>
            <a:off x="838200" y="1825624"/>
            <a:ext cx="10515600" cy="5032375"/>
          </a:xfrm>
        </p:spPr>
        <p:txBody>
          <a:bodyPr/>
          <a:lstStyle/>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Bivariate analysis helps identify trends and patterns:</a:t>
            </a:r>
            <a:r>
              <a:rPr lang="en-US" dirty="0">
                <a:latin typeface="Times New Roman" panose="02020603050405020304" pitchFamily="18" charset="0"/>
                <a:cs typeface="Times New Roman" panose="02020603050405020304" pitchFamily="18" charset="0"/>
              </a:rPr>
              <a:t> It can reveal hidden data trends and patterns by evaluating the relationship between two variables.</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Bivariate analysis helps identify cause and effect relationships: </a:t>
            </a:r>
            <a:r>
              <a:rPr lang="en-US" dirty="0">
                <a:latin typeface="Times New Roman" panose="02020603050405020304" pitchFamily="18" charset="0"/>
                <a:cs typeface="Times New Roman" panose="02020603050405020304" pitchFamily="18" charset="0"/>
              </a:rPr>
              <a:t>It can assess if two variables are statistically associated, assisting researchers in establishing which variable causes the other.</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It helps researchers make predictions: </a:t>
            </a:r>
            <a:r>
              <a:rPr lang="en-US" dirty="0">
                <a:latin typeface="Times New Roman" panose="02020603050405020304" pitchFamily="18" charset="0"/>
                <a:cs typeface="Times New Roman" panose="02020603050405020304" pitchFamily="18" charset="0"/>
              </a:rPr>
              <a:t>It allows researchers to predict future results by modeling the link between two variables.</a:t>
            </a:r>
          </a:p>
          <a:p>
            <a:pPr algn="just"/>
            <a:r>
              <a:rPr lang="en-US" b="1" dirty="0">
                <a:latin typeface="Times New Roman" panose="02020603050405020304" pitchFamily="18" charset="0"/>
                <a:cs typeface="Times New Roman" panose="02020603050405020304" pitchFamily="18" charset="0"/>
              </a:rPr>
              <a:t>It helps inform decision-making: </a:t>
            </a:r>
            <a:r>
              <a:rPr lang="en-US" dirty="0">
                <a:latin typeface="Times New Roman" panose="02020603050405020304" pitchFamily="18" charset="0"/>
                <a:cs typeface="Times New Roman" panose="02020603050405020304" pitchFamily="18" charset="0"/>
              </a:rPr>
              <a:t>Business, public policy, and healthcare decision-making can benefit from bivariate analysis.</a:t>
            </a:r>
          </a:p>
          <a:p>
            <a:endParaRPr lang="en-US" dirty="0"/>
          </a:p>
        </p:txBody>
      </p:sp>
    </p:spTree>
    <p:extLst>
      <p:ext uri="{BB962C8B-B14F-4D97-AF65-F5344CB8AC3E}">
        <p14:creationId xmlns:p14="http://schemas.microsoft.com/office/powerpoint/2010/main" val="385829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38B5-5047-9EC1-F593-2CB9E1A158A7}"/>
              </a:ext>
            </a:extLst>
          </p:cNvPr>
          <p:cNvSpPr>
            <a:spLocks noGrp="1"/>
          </p:cNvSpPr>
          <p:nvPr>
            <p:ph type="title"/>
          </p:nvPr>
        </p:nvSpPr>
        <p:spPr/>
        <p:txBody>
          <a:bodyPr/>
          <a:lstStyle/>
          <a:p>
            <a:r>
              <a:rPr lang="en-US" b="0" i="0" dirty="0">
                <a:solidFill>
                  <a:srgbClr val="082C64"/>
                </a:solidFill>
                <a:effectLst/>
                <a:latin typeface="Fira Sans" panose="020B0503050000020004" pitchFamily="34" charset="0"/>
              </a:rPr>
              <a:t>Types of bivariate analysis</a:t>
            </a:r>
            <a:br>
              <a:rPr lang="en-US" b="0" i="0" dirty="0">
                <a:solidFill>
                  <a:srgbClr val="082C64"/>
                </a:solidFill>
                <a:effectLst/>
                <a:latin typeface="Fira Sans" panose="020B0503050000020004" pitchFamily="34" charset="0"/>
              </a:rPr>
            </a:br>
            <a:endParaRPr lang="en-US" dirty="0"/>
          </a:p>
        </p:txBody>
      </p:sp>
      <p:sp>
        <p:nvSpPr>
          <p:cNvPr id="3" name="Content Placeholder 2">
            <a:extLst>
              <a:ext uri="{FF2B5EF4-FFF2-40B4-BE49-F238E27FC236}">
                <a16:creationId xmlns:a16="http://schemas.microsoft.com/office/drawing/2014/main" id="{E3D1BD60-3AED-4742-26EB-95B763F21D5F}"/>
              </a:ext>
            </a:extLst>
          </p:cNvPr>
          <p:cNvSpPr>
            <a:spLocks noGrp="1"/>
          </p:cNvSpPr>
          <p:nvPr>
            <p:ph idx="1"/>
          </p:nvPr>
        </p:nvSpPr>
        <p:spPr>
          <a:xfrm>
            <a:off x="838200" y="1371600"/>
            <a:ext cx="10515600" cy="5410199"/>
          </a:xfrm>
        </p:spPr>
        <p:txBody>
          <a:bodyPr>
            <a:normAutofit/>
          </a:bodyPr>
          <a:lstStyle/>
          <a:p>
            <a:pPr algn="just"/>
            <a:r>
              <a:rPr lang="en-US" b="1" i="0" dirty="0">
                <a:solidFill>
                  <a:srgbClr val="082C64"/>
                </a:solidFill>
                <a:effectLst/>
                <a:latin typeface="Times New Roman" panose="02020603050405020304" pitchFamily="18" charset="0"/>
                <a:cs typeface="Times New Roman" panose="02020603050405020304" pitchFamily="18" charset="0"/>
              </a:rPr>
              <a:t>Scatterplots</a:t>
            </a:r>
            <a:r>
              <a:rPr lang="en-US" b="1" i="0" dirty="0">
                <a:solidFill>
                  <a:srgbClr val="082C64"/>
                </a:solidFill>
                <a:effectLst/>
                <a:latin typeface="Fira Sans" panose="020B0503050000020004" pitchFamily="34" charset="0"/>
              </a:rPr>
              <a:t> </a:t>
            </a:r>
            <a:r>
              <a:rPr lang="en-US" b="0" i="0" dirty="0">
                <a:solidFill>
                  <a:srgbClr val="082C64"/>
                </a:solidFill>
                <a:effectLst/>
                <a:latin typeface="Fira Sans" panose="020B0503050000020004" pitchFamily="34" charset="0"/>
              </a:rPr>
              <a:t>- </a:t>
            </a:r>
            <a:r>
              <a:rPr lang="en-US" b="0" i="0" dirty="0">
                <a:effectLst/>
                <a:latin typeface="Times New Roman" panose="02020603050405020304" pitchFamily="18" charset="0"/>
                <a:cs typeface="Times New Roman" panose="02020603050405020304" pitchFamily="18" charset="0"/>
              </a:rPr>
              <a:t>A scatterplot is a graph that shows how two variables are related to each other. It shows the values of one variable on the x-axis and the values of the other variable on the y-axis.</a:t>
            </a:r>
          </a:p>
          <a:p>
            <a:pPr algn="just"/>
            <a:r>
              <a:rPr lang="en-US" b="1" dirty="0">
                <a:solidFill>
                  <a:srgbClr val="082C64"/>
                </a:solidFill>
                <a:latin typeface="Times New Roman" panose="02020603050405020304" pitchFamily="18" charset="0"/>
                <a:cs typeface="Times New Roman" panose="02020603050405020304" pitchFamily="18" charset="0"/>
              </a:rPr>
              <a:t>Correlation - </a:t>
            </a:r>
            <a:r>
              <a:rPr lang="en-US" dirty="0">
                <a:latin typeface="Times New Roman" panose="02020603050405020304" pitchFamily="18" charset="0"/>
                <a:cs typeface="Times New Roman" panose="02020603050405020304" pitchFamily="18" charset="0"/>
              </a:rPr>
              <a:t>Correlation is a statistical measure that shows how strong and in what direction two variables are linked.</a:t>
            </a:r>
          </a:p>
          <a:p>
            <a:pPr algn="just"/>
            <a:r>
              <a:rPr lang="en-US" dirty="0">
                <a:latin typeface="Times New Roman" panose="02020603050405020304" pitchFamily="18" charset="0"/>
                <a:cs typeface="Times New Roman" panose="02020603050405020304" pitchFamily="18" charset="0"/>
              </a:rPr>
              <a:t>A positive correlation means that when one variable goes up, so does the other. A negative correlation shows that when one variable goes up, the other one goes down.</a:t>
            </a:r>
          </a:p>
          <a:p>
            <a:pPr algn="just"/>
            <a:r>
              <a:rPr lang="en-US" b="0" i="0" dirty="0">
                <a:solidFill>
                  <a:srgbClr val="082C64"/>
                </a:solidFill>
                <a:effectLst/>
                <a:latin typeface="Fira Sans" panose="020B0503050000020004" pitchFamily="34" charset="0"/>
              </a:rPr>
              <a:t>Regression</a:t>
            </a:r>
          </a:p>
          <a:p>
            <a:pPr algn="just"/>
            <a:r>
              <a:rPr lang="en-US" dirty="0">
                <a:latin typeface="Times New Roman" panose="02020603050405020304" pitchFamily="18" charset="0"/>
                <a:cs typeface="Times New Roman" panose="02020603050405020304" pitchFamily="18" charset="0"/>
              </a:rPr>
              <a:t>This kind of analysis gives you access to all terms for various instruments that can be used to identify potential relationships between your data points.</a:t>
            </a:r>
          </a:p>
          <a:p>
            <a:endParaRPr lang="en-US" dirty="0"/>
          </a:p>
        </p:txBody>
      </p:sp>
    </p:spTree>
    <p:extLst>
      <p:ext uri="{BB962C8B-B14F-4D97-AF65-F5344CB8AC3E}">
        <p14:creationId xmlns:p14="http://schemas.microsoft.com/office/powerpoint/2010/main" val="133638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BEC2-1223-C917-A080-9D32C95AD30E}"/>
              </a:ext>
            </a:extLst>
          </p:cNvPr>
          <p:cNvSpPr>
            <a:spLocks noGrp="1"/>
          </p:cNvSpPr>
          <p:nvPr>
            <p:ph type="title"/>
          </p:nvPr>
        </p:nvSpPr>
        <p:spPr/>
        <p:txBody>
          <a:bodyPr/>
          <a:lstStyle/>
          <a:p>
            <a:r>
              <a:rPr lang="en-US" b="0" i="0" dirty="0">
                <a:solidFill>
                  <a:srgbClr val="082C64"/>
                </a:solidFill>
                <a:effectLst/>
                <a:latin typeface="Fira Sans" panose="020B0503050000020004" pitchFamily="34" charset="0"/>
              </a:rPr>
              <a:t>Chi-square test</a:t>
            </a:r>
            <a:br>
              <a:rPr lang="en-US" b="0" i="0" dirty="0">
                <a:solidFill>
                  <a:srgbClr val="082C64"/>
                </a:solidFill>
                <a:effectLst/>
                <a:latin typeface="Fira Sans" panose="020B0503050000020004" pitchFamily="34" charset="0"/>
              </a:rPr>
            </a:br>
            <a:endParaRPr lang="en-US" dirty="0"/>
          </a:p>
        </p:txBody>
      </p:sp>
      <p:sp>
        <p:nvSpPr>
          <p:cNvPr id="3" name="Content Placeholder 2">
            <a:extLst>
              <a:ext uri="{FF2B5EF4-FFF2-40B4-BE49-F238E27FC236}">
                <a16:creationId xmlns:a16="http://schemas.microsoft.com/office/drawing/2014/main" id="{7F1AE952-2BEC-7980-AB9B-E9511C93C203}"/>
              </a:ext>
            </a:extLst>
          </p:cNvPr>
          <p:cNvSpPr>
            <a:spLocks noGrp="1"/>
          </p:cNvSpPr>
          <p:nvPr>
            <p:ph idx="1"/>
          </p:nvPr>
        </p:nvSpPr>
        <p:spPr>
          <a:xfrm>
            <a:off x="838200" y="1825625"/>
            <a:ext cx="10515600" cy="4946650"/>
          </a:xfrm>
        </p:spPr>
        <p:txBody>
          <a:bodyPr/>
          <a:lstStyle/>
          <a:p>
            <a:pPr algn="just"/>
            <a:r>
              <a:rPr lang="en-US" b="0" i="0" dirty="0">
                <a:effectLst/>
                <a:latin typeface="Times New Roman" panose="02020603050405020304" pitchFamily="18" charset="0"/>
                <a:cs typeface="Times New Roman" panose="02020603050405020304" pitchFamily="18" charset="0"/>
              </a:rPr>
              <a:t>The </a:t>
            </a:r>
            <a:r>
              <a:rPr lang="en-US" b="1" i="0" dirty="0">
                <a:effectLst/>
                <a:latin typeface="Times New Roman" panose="02020603050405020304" pitchFamily="18" charset="0"/>
                <a:cs typeface="Times New Roman" panose="02020603050405020304" pitchFamily="18" charset="0"/>
              </a:rPr>
              <a:t>chi-square test</a:t>
            </a:r>
            <a:r>
              <a:rPr lang="en-US" b="0" i="0" dirty="0">
                <a:effectLst/>
                <a:latin typeface="Times New Roman" panose="02020603050405020304" pitchFamily="18" charset="0"/>
                <a:cs typeface="Times New Roman" panose="02020603050405020304" pitchFamily="18" charset="0"/>
              </a:rPr>
              <a:t> is a statistical method for identifying disparities in one or more categories between what was expected and what was observed. The test’s primary premise is to assess the actual data values to see what would be expected if the null hypothesis was valid.</a:t>
            </a:r>
          </a:p>
          <a:p>
            <a:pPr algn="just"/>
            <a:r>
              <a:rPr lang="en-US" b="0" i="0" dirty="0">
                <a:effectLst/>
                <a:latin typeface="Times New Roman" panose="02020603050405020304" pitchFamily="18" charset="0"/>
                <a:cs typeface="Times New Roman" panose="02020603050405020304" pitchFamily="18" charset="0"/>
              </a:rPr>
              <a:t>Researchers use this statistical test to compare categorical variables within the same sample group. It also helps to validate or offer context for frequency counts.</a:t>
            </a:r>
          </a:p>
          <a:p>
            <a:endParaRPr lang="en-US" dirty="0"/>
          </a:p>
        </p:txBody>
      </p:sp>
    </p:spTree>
    <p:extLst>
      <p:ext uri="{BB962C8B-B14F-4D97-AF65-F5344CB8AC3E}">
        <p14:creationId xmlns:p14="http://schemas.microsoft.com/office/powerpoint/2010/main" val="194006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762F-96A1-FA90-AA15-9041A189F949}"/>
              </a:ext>
            </a:extLst>
          </p:cNvPr>
          <p:cNvSpPr>
            <a:spLocks noGrp="1"/>
          </p:cNvSpPr>
          <p:nvPr>
            <p:ph type="title"/>
          </p:nvPr>
        </p:nvSpPr>
        <p:spPr/>
        <p:txBody>
          <a:bodyPr/>
          <a:lstStyle/>
          <a:p>
            <a:r>
              <a:rPr lang="en-US" b="1" dirty="0"/>
              <a:t>Exploratory Data Analysis</a:t>
            </a:r>
          </a:p>
        </p:txBody>
      </p:sp>
      <p:sp>
        <p:nvSpPr>
          <p:cNvPr id="3" name="Content Placeholder 2">
            <a:extLst>
              <a:ext uri="{FF2B5EF4-FFF2-40B4-BE49-F238E27FC236}">
                <a16:creationId xmlns:a16="http://schemas.microsoft.com/office/drawing/2014/main" id="{FE8C8C03-7C3B-76C7-1697-6E82A4F42C65}"/>
              </a:ext>
            </a:extLst>
          </p:cNvPr>
          <p:cNvSpPr>
            <a:spLocks noGrp="1"/>
          </p:cNvSpPr>
          <p:nvPr>
            <p:ph idx="1"/>
          </p:nvPr>
        </p:nvSpPr>
        <p:spPr/>
        <p:txBody>
          <a:bodyPr>
            <a:normAutofit/>
          </a:bodyPr>
          <a:lstStyle/>
          <a:p>
            <a:pPr algn="just"/>
            <a:r>
              <a:rPr lang="en-US" sz="3200" b="0" i="0" dirty="0">
                <a:solidFill>
                  <a:srgbClr val="161616"/>
                </a:solidFill>
                <a:effectLst/>
              </a:rPr>
              <a:t>Exploratory data analysis is the data analytics process to understand the data in depth and to learn the different characteristics of data</a:t>
            </a:r>
          </a:p>
          <a:p>
            <a:pPr algn="just"/>
            <a:r>
              <a:rPr lang="en-US" sz="3200" b="0" i="0" dirty="0">
                <a:solidFill>
                  <a:srgbClr val="161616"/>
                </a:solidFill>
                <a:effectLst/>
              </a:rPr>
              <a:t>It helps determine how best to manipulate data sources to get the answers you need, making it easier for data scientists to discover patterns, spot anomalies, test a hypothesis, or check assumptions.</a:t>
            </a:r>
            <a:endParaRPr lang="en-US" sz="3200" dirty="0"/>
          </a:p>
        </p:txBody>
      </p:sp>
    </p:spTree>
    <p:extLst>
      <p:ext uri="{BB962C8B-B14F-4D97-AF65-F5344CB8AC3E}">
        <p14:creationId xmlns:p14="http://schemas.microsoft.com/office/powerpoint/2010/main" val="100142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9A22-1017-3FC5-44B7-9D8FE290C526}"/>
              </a:ext>
            </a:extLst>
          </p:cNvPr>
          <p:cNvSpPr>
            <a:spLocks noGrp="1"/>
          </p:cNvSpPr>
          <p:nvPr>
            <p:ph type="title"/>
          </p:nvPr>
        </p:nvSpPr>
        <p:spPr/>
        <p:txBody>
          <a:bodyPr/>
          <a:lstStyle/>
          <a:p>
            <a:r>
              <a:rPr lang="en-US" b="0" i="0" dirty="0">
                <a:solidFill>
                  <a:srgbClr val="082C64"/>
                </a:solidFill>
                <a:effectLst/>
                <a:latin typeface="Fira Sans" panose="020B0503050000020004" pitchFamily="34" charset="0"/>
              </a:rPr>
              <a:t>T-test</a:t>
            </a:r>
            <a:br>
              <a:rPr lang="en-US" b="0" i="0" dirty="0">
                <a:solidFill>
                  <a:srgbClr val="082C64"/>
                </a:solidFill>
                <a:effectLst/>
                <a:latin typeface="Fira Sans" panose="020B0503050000020004" pitchFamily="34" charset="0"/>
              </a:rPr>
            </a:br>
            <a:endParaRPr lang="en-US" dirty="0"/>
          </a:p>
        </p:txBody>
      </p:sp>
      <p:sp>
        <p:nvSpPr>
          <p:cNvPr id="3" name="Content Placeholder 2">
            <a:extLst>
              <a:ext uri="{FF2B5EF4-FFF2-40B4-BE49-F238E27FC236}">
                <a16:creationId xmlns:a16="http://schemas.microsoft.com/office/drawing/2014/main" id="{87B27FAD-FC5C-60C5-3F79-99E4FD5801B5}"/>
              </a:ext>
            </a:extLst>
          </p:cNvPr>
          <p:cNvSpPr>
            <a:spLocks noGrp="1"/>
          </p:cNvSpPr>
          <p:nvPr>
            <p:ph idx="1"/>
          </p:nvPr>
        </p:nvSpPr>
        <p:spPr>
          <a:xfrm>
            <a:off x="838200" y="1543050"/>
            <a:ext cx="10515600" cy="4633913"/>
          </a:xfrm>
        </p:spPr>
        <p:txBody>
          <a:bodyPr/>
          <a:lstStyle/>
          <a:p>
            <a:pPr algn="just"/>
            <a:r>
              <a:rPr lang="en-US" b="0" i="0" dirty="0">
                <a:effectLst/>
                <a:latin typeface="Times New Roman" panose="02020603050405020304" pitchFamily="18" charset="0"/>
                <a:cs typeface="Times New Roman" panose="02020603050405020304" pitchFamily="18" charset="0"/>
              </a:rPr>
              <a:t>A t-test is a statistical test that compares the means of two groups to see if they have a big difference. This analysis is appropriate when comparing the averages of two categories of a categorical variable.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17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ED83-46CC-FEAA-0D16-F86A931AF2C3}"/>
              </a:ext>
            </a:extLst>
          </p:cNvPr>
          <p:cNvSpPr>
            <a:spLocks noGrp="1"/>
          </p:cNvSpPr>
          <p:nvPr>
            <p:ph type="title"/>
          </p:nvPr>
        </p:nvSpPr>
        <p:spPr/>
        <p:txBody>
          <a:bodyPr/>
          <a:lstStyle/>
          <a:p>
            <a:r>
              <a:rPr lang="en-US" b="0" i="0" dirty="0">
                <a:solidFill>
                  <a:srgbClr val="082C64"/>
                </a:solidFill>
                <a:effectLst/>
                <a:latin typeface="Fira Sans" panose="020B0503050000020004" pitchFamily="34" charset="0"/>
              </a:rPr>
              <a:t>ANOVA (Analysis of Variance)</a:t>
            </a:r>
            <a:br>
              <a:rPr lang="en-US" b="0" i="0" dirty="0">
                <a:solidFill>
                  <a:srgbClr val="082C64"/>
                </a:solidFill>
                <a:effectLst/>
                <a:latin typeface="Fira Sans" panose="020B0503050000020004" pitchFamily="34" charset="0"/>
              </a:rPr>
            </a:br>
            <a:endParaRPr lang="en-US" dirty="0"/>
          </a:p>
        </p:txBody>
      </p:sp>
      <p:sp>
        <p:nvSpPr>
          <p:cNvPr id="3" name="Content Placeholder 2">
            <a:extLst>
              <a:ext uri="{FF2B5EF4-FFF2-40B4-BE49-F238E27FC236}">
                <a16:creationId xmlns:a16="http://schemas.microsoft.com/office/drawing/2014/main" id="{1B7EA6A1-6441-16F9-BB04-84122DB63885}"/>
              </a:ext>
            </a:extLst>
          </p:cNvPr>
          <p:cNvSpPr>
            <a:spLocks noGrp="1"/>
          </p:cNvSpPr>
          <p:nvPr>
            <p:ph idx="1"/>
          </p:nvPr>
        </p:nvSpPr>
        <p:spPr/>
        <p:txBody>
          <a:bodyPr/>
          <a:lstStyle/>
          <a:p>
            <a:pPr algn="just"/>
            <a:r>
              <a:rPr lang="en-US" b="0" i="0" dirty="0">
                <a:effectLst/>
                <a:latin typeface="Times New Roman" panose="02020603050405020304" pitchFamily="18" charset="0"/>
                <a:cs typeface="Times New Roman" panose="02020603050405020304" pitchFamily="18" charset="0"/>
              </a:rPr>
              <a:t>The </a:t>
            </a:r>
            <a:r>
              <a:rPr lang="en-US" b="0" i="0" u="none" strike="noStrike" dirty="0">
                <a:solidFill>
                  <a:srgbClr val="1B87E6"/>
                </a:solidFill>
                <a:effectLst/>
                <a:latin typeface="Times New Roman" panose="02020603050405020304" pitchFamily="18" charset="0"/>
                <a:cs typeface="Times New Roman" panose="02020603050405020304" pitchFamily="18" charset="0"/>
                <a:hlinkClick r:id="rId2"/>
              </a:rPr>
              <a:t>ANOVA test</a:t>
            </a:r>
            <a:r>
              <a:rPr lang="en-US" b="0" i="0" dirty="0">
                <a:effectLst/>
                <a:latin typeface="Times New Roman" panose="02020603050405020304" pitchFamily="18" charset="0"/>
                <a:cs typeface="Times New Roman" panose="02020603050405020304" pitchFamily="18" charset="0"/>
              </a:rPr>
              <a:t> determines whether the averages of more than two groups differ from one another statistically. This comparison of averages of a numerical variable for more than two categories of a categorical variable is appropriate.</a:t>
            </a:r>
          </a:p>
          <a:p>
            <a:endParaRPr lang="en-US" dirty="0"/>
          </a:p>
        </p:txBody>
      </p:sp>
    </p:spTree>
    <p:extLst>
      <p:ext uri="{BB962C8B-B14F-4D97-AF65-F5344CB8AC3E}">
        <p14:creationId xmlns:p14="http://schemas.microsoft.com/office/powerpoint/2010/main" val="276791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60DB-C25A-BB3E-6716-8754F030ED93}"/>
              </a:ext>
            </a:extLst>
          </p:cNvPr>
          <p:cNvSpPr>
            <a:spLocks noGrp="1"/>
          </p:cNvSpPr>
          <p:nvPr>
            <p:ph type="title"/>
          </p:nvPr>
        </p:nvSpPr>
        <p:spPr/>
        <p:txBody>
          <a:bodyPr/>
          <a:lstStyle/>
          <a:p>
            <a:r>
              <a:rPr lang="en-US" b="0" i="0" dirty="0">
                <a:solidFill>
                  <a:srgbClr val="082C64"/>
                </a:solidFill>
                <a:effectLst/>
                <a:latin typeface="Fira Sans" panose="020B0503050000020004" pitchFamily="34" charset="0"/>
              </a:rPr>
              <a:t>Example of bivariate analysis</a:t>
            </a:r>
            <a:br>
              <a:rPr lang="en-US" b="0" i="0" dirty="0">
                <a:solidFill>
                  <a:srgbClr val="082C64"/>
                </a:solidFill>
                <a:effectLst/>
                <a:latin typeface="Fira Sans" panose="020B0503050000020004" pitchFamily="34" charset="0"/>
              </a:rPr>
            </a:br>
            <a:endParaRPr lang="en-US" dirty="0"/>
          </a:p>
        </p:txBody>
      </p:sp>
      <p:sp>
        <p:nvSpPr>
          <p:cNvPr id="3" name="Content Placeholder 2">
            <a:extLst>
              <a:ext uri="{FF2B5EF4-FFF2-40B4-BE49-F238E27FC236}">
                <a16:creationId xmlns:a16="http://schemas.microsoft.com/office/drawing/2014/main" id="{53732CD1-E3A7-D1E4-80A9-3D1BDB9039EA}"/>
              </a:ext>
            </a:extLst>
          </p:cNvPr>
          <p:cNvSpPr>
            <a:spLocks noGrp="1"/>
          </p:cNvSpPr>
          <p:nvPr>
            <p:ph idx="1"/>
          </p:nvPr>
        </p:nvSpPr>
        <p:spPr/>
        <p:txBody>
          <a:bodyPr/>
          <a:lstStyle/>
          <a:p>
            <a:pPr algn="l">
              <a:buFont typeface="Arial" panose="020B0604020202020204" pitchFamily="34" charset="0"/>
              <a:buChar char="•"/>
            </a:pPr>
            <a:r>
              <a:rPr lang="en-US" b="1" i="0" dirty="0">
                <a:solidFill>
                  <a:srgbClr val="082C64"/>
                </a:solidFill>
                <a:effectLst/>
                <a:latin typeface="Fira Sans" panose="020B0503050000020004" pitchFamily="34" charset="0"/>
              </a:rPr>
              <a:t>Investigating the connection between education and income</a:t>
            </a:r>
          </a:p>
          <a:p>
            <a:pPr algn="l"/>
            <a:r>
              <a:rPr lang="en-US" b="0" i="0" dirty="0">
                <a:effectLst/>
                <a:latin typeface="Times New Roman" panose="02020603050405020304" pitchFamily="18" charset="0"/>
                <a:cs typeface="Times New Roman" panose="02020603050405020304" pitchFamily="18" charset="0"/>
              </a:rPr>
              <a:t>In this case, one of the variables could be the level of education (e.g., high school, college, graduate school), and the other could be income.</a:t>
            </a:r>
          </a:p>
          <a:p>
            <a:pPr algn="l"/>
            <a:r>
              <a:rPr lang="en-US" b="0" i="0" dirty="0">
                <a:effectLst/>
                <a:latin typeface="Times New Roman" panose="02020603050405020304" pitchFamily="18" charset="0"/>
                <a:cs typeface="Times New Roman" panose="02020603050405020304" pitchFamily="18" charset="0"/>
              </a:rPr>
              <a:t>A bivariate analysis could be used to determine if there is a significant relationship between these two variables and, if so, how strong and in what direction that relationship is.</a:t>
            </a:r>
          </a:p>
          <a:p>
            <a:endParaRPr lang="en-US" dirty="0"/>
          </a:p>
        </p:txBody>
      </p:sp>
    </p:spTree>
    <p:extLst>
      <p:ext uri="{BB962C8B-B14F-4D97-AF65-F5344CB8AC3E}">
        <p14:creationId xmlns:p14="http://schemas.microsoft.com/office/powerpoint/2010/main" val="179695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2FF7-D3C4-A1A8-149E-864C0C5EDBCF}"/>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8D65F205-883B-523A-393C-275431E7C8CD}"/>
              </a:ext>
            </a:extLst>
          </p:cNvPr>
          <p:cNvSpPr>
            <a:spLocks noGrp="1"/>
          </p:cNvSpPr>
          <p:nvPr>
            <p:ph idx="1"/>
          </p:nvPr>
        </p:nvSpPr>
        <p:spPr/>
        <p:txBody>
          <a:bodyPr>
            <a:normAutofit/>
          </a:bodyPr>
          <a:lstStyle/>
          <a:p>
            <a:pPr algn="just">
              <a:buFont typeface="Arial" panose="020B0604020202020204" pitchFamily="34" charset="0"/>
              <a:buChar char="•"/>
            </a:pPr>
            <a:r>
              <a:rPr lang="en-US" b="1" i="0" dirty="0">
                <a:solidFill>
                  <a:srgbClr val="082C64"/>
                </a:solidFill>
                <a:effectLst/>
                <a:latin typeface="Times New Roman" panose="02020603050405020304" pitchFamily="18" charset="0"/>
                <a:cs typeface="Times New Roman" panose="02020603050405020304" pitchFamily="18" charset="0"/>
              </a:rPr>
              <a:t>Investigating the connection between aging and blood pressure</a:t>
            </a:r>
          </a:p>
          <a:p>
            <a:pPr algn="just"/>
            <a:r>
              <a:rPr lang="en-US" b="0" i="0" dirty="0">
                <a:effectLst/>
                <a:latin typeface="Times New Roman" panose="02020603050405020304" pitchFamily="18" charset="0"/>
                <a:cs typeface="Times New Roman" panose="02020603050405020304" pitchFamily="18" charset="0"/>
              </a:rPr>
              <a:t>Here, age is one variable and blood pressure is another (systolic and diastolic).</a:t>
            </a:r>
          </a:p>
          <a:p>
            <a:pPr algn="just"/>
            <a:r>
              <a:rPr lang="en-US" b="0" i="0" dirty="0">
                <a:effectLst/>
                <a:latin typeface="Times New Roman" panose="02020603050405020304" pitchFamily="18" charset="0"/>
                <a:cs typeface="Times New Roman" panose="02020603050405020304" pitchFamily="18" charset="0"/>
              </a:rPr>
              <a:t>It is possible to conduct an analysis of bivariate analysis to determine if and how strongly these two factors are related by testing for statistical significance.</a:t>
            </a:r>
          </a:p>
          <a:p>
            <a:pPr algn="just"/>
            <a:r>
              <a:rPr lang="en-US" b="0" i="0" dirty="0">
                <a:effectLst/>
                <a:latin typeface="Times New Roman" panose="02020603050405020304" pitchFamily="18" charset="0"/>
                <a:cs typeface="Times New Roman" panose="02020603050405020304" pitchFamily="18" charset="0"/>
              </a:rPr>
              <a:t>These are just a few ways this analysis can be used to determine how two variables are related. The type of data and the research question will determine which techniques and statistical tests are used in the analysis.</a:t>
            </a:r>
          </a:p>
          <a:p>
            <a:endParaRPr lang="en-US" dirty="0"/>
          </a:p>
        </p:txBody>
      </p:sp>
    </p:spTree>
    <p:extLst>
      <p:ext uri="{BB962C8B-B14F-4D97-AF65-F5344CB8AC3E}">
        <p14:creationId xmlns:p14="http://schemas.microsoft.com/office/powerpoint/2010/main" val="251514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8834-9987-ADE6-5FAF-5EE1EF4D8B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96FCA5-E2DA-D715-0C66-C7A3EE7B79C7}"/>
              </a:ext>
            </a:extLst>
          </p:cNvPr>
          <p:cNvSpPr>
            <a:spLocks noGrp="1"/>
          </p:cNvSpPr>
          <p:nvPr>
            <p:ph idx="1"/>
          </p:nvPr>
        </p:nvSpPr>
        <p:spPr/>
        <p:txBody>
          <a:bodyPr/>
          <a:lstStyle/>
          <a:p>
            <a:endParaRPr lang="en-US"/>
          </a:p>
        </p:txBody>
      </p:sp>
      <p:pic>
        <p:nvPicPr>
          <p:cNvPr id="3074" name="Picture 2" descr="5 Examples of Bivariate Data in Real Life - Statology">
            <a:extLst>
              <a:ext uri="{FF2B5EF4-FFF2-40B4-BE49-F238E27FC236}">
                <a16:creationId xmlns:a16="http://schemas.microsoft.com/office/drawing/2014/main" id="{E4606363-EC78-25B0-7D3C-BA89C8057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3825"/>
            <a:ext cx="55895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5 Examples of Bivariate Data in Real Life - Statology">
            <a:extLst>
              <a:ext uri="{FF2B5EF4-FFF2-40B4-BE49-F238E27FC236}">
                <a16:creationId xmlns:a16="http://schemas.microsoft.com/office/drawing/2014/main" id="{3CA757E8-F161-7CFB-94FD-F9F52007B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23824"/>
            <a:ext cx="6362700"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0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546A-8615-ADAD-F834-83571AB154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1AF4D0-9E67-D3B8-E693-142CA50F6686}"/>
              </a:ext>
            </a:extLst>
          </p:cNvPr>
          <p:cNvSpPr>
            <a:spLocks noGrp="1"/>
          </p:cNvSpPr>
          <p:nvPr>
            <p:ph idx="1"/>
          </p:nvPr>
        </p:nvSpPr>
        <p:spPr/>
        <p:txBody>
          <a:bodyPr/>
          <a:lstStyle/>
          <a:p>
            <a:endParaRPr lang="en-US"/>
          </a:p>
        </p:txBody>
      </p:sp>
      <p:pic>
        <p:nvPicPr>
          <p:cNvPr id="2050" name="Picture 2" descr="What Is The Difference Between Univariate And Bivariate Data">
            <a:extLst>
              <a:ext uri="{FF2B5EF4-FFF2-40B4-BE49-F238E27FC236}">
                <a16:creationId xmlns:a16="http://schemas.microsoft.com/office/drawing/2014/main" id="{DA92A028-133A-6DF7-87B7-E7B3B4405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8600"/>
            <a:ext cx="1160145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3815-BC98-5CCE-2CEE-163996494EAC}"/>
              </a:ext>
            </a:extLst>
          </p:cNvPr>
          <p:cNvSpPr>
            <a:spLocks noGrp="1"/>
          </p:cNvSpPr>
          <p:nvPr>
            <p:ph type="title"/>
          </p:nvPr>
        </p:nvSpPr>
        <p:spPr/>
        <p:txBody>
          <a:bodyPr/>
          <a:lstStyle/>
          <a:p>
            <a:r>
              <a:rPr lang="en-US" b="0" i="0" dirty="0">
                <a:solidFill>
                  <a:srgbClr val="202124"/>
                </a:solidFill>
                <a:effectLst/>
                <a:latin typeface="Google Sans"/>
              </a:rPr>
              <a:t>Multivariate analysis</a:t>
            </a:r>
            <a:endParaRPr lang="en-US" dirty="0"/>
          </a:p>
        </p:txBody>
      </p:sp>
      <p:sp>
        <p:nvSpPr>
          <p:cNvPr id="3" name="Content Placeholder 2">
            <a:extLst>
              <a:ext uri="{FF2B5EF4-FFF2-40B4-BE49-F238E27FC236}">
                <a16:creationId xmlns:a16="http://schemas.microsoft.com/office/drawing/2014/main" id="{C96386BE-8248-E3D9-7700-762B32A6B30C}"/>
              </a:ext>
            </a:extLst>
          </p:cNvPr>
          <p:cNvSpPr>
            <a:spLocks noGrp="1"/>
          </p:cNvSpPr>
          <p:nvPr>
            <p:ph idx="1"/>
          </p:nvPr>
        </p:nvSpPr>
        <p:spPr/>
        <p:txBody>
          <a:bodyPr/>
          <a:lstStyle/>
          <a:p>
            <a:pPr algn="just"/>
            <a:r>
              <a:rPr lang="en-US" b="0" i="0" dirty="0">
                <a:solidFill>
                  <a:srgbClr val="202124"/>
                </a:solidFill>
                <a:effectLst/>
                <a:latin typeface="Google Sans"/>
              </a:rPr>
              <a:t>Multivariate analysis (MVA) </a:t>
            </a:r>
            <a:r>
              <a:rPr lang="en-US" b="0" i="0" dirty="0">
                <a:solidFill>
                  <a:srgbClr val="040C28"/>
                </a:solidFill>
                <a:effectLst/>
                <a:latin typeface="Google Sans"/>
              </a:rPr>
              <a:t>involves evaluating multiple variables (more than two) to identify any possible association among them</a:t>
            </a:r>
            <a:r>
              <a:rPr lang="en-US" b="0" i="0" dirty="0">
                <a:solidFill>
                  <a:srgbClr val="202124"/>
                </a:solidFill>
                <a:effectLst/>
                <a:latin typeface="Google Sans"/>
              </a:rPr>
              <a:t>. Key takeaways: Multivariate analysis offers a more complete examination of data by looking at all possible independent variables and their relationships to one another.</a:t>
            </a:r>
          </a:p>
          <a:p>
            <a:pPr algn="just"/>
            <a:r>
              <a:rPr lang="en-US" dirty="0">
                <a:solidFill>
                  <a:srgbClr val="202124"/>
                </a:solidFill>
                <a:latin typeface="Google Sans"/>
              </a:rPr>
              <a:t>Multivariate analysis of variance (MANOVA) is used to measure the effect of multiple independent variables on two or more dependent variables.</a:t>
            </a:r>
          </a:p>
        </p:txBody>
      </p:sp>
    </p:spTree>
    <p:extLst>
      <p:ext uri="{BB962C8B-B14F-4D97-AF65-F5344CB8AC3E}">
        <p14:creationId xmlns:p14="http://schemas.microsoft.com/office/powerpoint/2010/main" val="317663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DBE3-0756-C34D-8200-FD969EECACB5}"/>
              </a:ext>
            </a:extLst>
          </p:cNvPr>
          <p:cNvSpPr>
            <a:spLocks noGrp="1"/>
          </p:cNvSpPr>
          <p:nvPr>
            <p:ph type="title"/>
          </p:nvPr>
        </p:nvSpPr>
        <p:spPr/>
        <p:txBody>
          <a:bodyPr/>
          <a:lstStyle/>
          <a:p>
            <a:r>
              <a:rPr lang="en-US" b="1" dirty="0"/>
              <a:t>Example</a:t>
            </a:r>
          </a:p>
        </p:txBody>
      </p:sp>
      <p:graphicFrame>
        <p:nvGraphicFramePr>
          <p:cNvPr id="4" name="Content Placeholder 3">
            <a:extLst>
              <a:ext uri="{FF2B5EF4-FFF2-40B4-BE49-F238E27FC236}">
                <a16:creationId xmlns:a16="http://schemas.microsoft.com/office/drawing/2014/main" id="{4FCD08AA-57F4-5650-4B46-203B2DC5DF46}"/>
              </a:ext>
            </a:extLst>
          </p:cNvPr>
          <p:cNvGraphicFramePr>
            <a:graphicFrameLocks noGrp="1"/>
          </p:cNvGraphicFramePr>
          <p:nvPr>
            <p:ph idx="1"/>
          </p:nvPr>
        </p:nvGraphicFramePr>
        <p:xfrm>
          <a:off x="838200" y="2229644"/>
          <a:ext cx="10515600" cy="3543300"/>
        </p:xfrm>
        <a:graphic>
          <a:graphicData uri="http://schemas.openxmlformats.org/drawingml/2006/table">
            <a:tbl>
              <a:tblPr/>
              <a:tblGrid>
                <a:gridCol w="3505200">
                  <a:extLst>
                    <a:ext uri="{9D8B030D-6E8A-4147-A177-3AD203B41FA5}">
                      <a16:colId xmlns:a16="http://schemas.microsoft.com/office/drawing/2014/main" val="3039270808"/>
                    </a:ext>
                  </a:extLst>
                </a:gridCol>
                <a:gridCol w="3505200">
                  <a:extLst>
                    <a:ext uri="{9D8B030D-6E8A-4147-A177-3AD203B41FA5}">
                      <a16:colId xmlns:a16="http://schemas.microsoft.com/office/drawing/2014/main" val="3840027424"/>
                    </a:ext>
                  </a:extLst>
                </a:gridCol>
                <a:gridCol w="3505200">
                  <a:extLst>
                    <a:ext uri="{9D8B030D-6E8A-4147-A177-3AD203B41FA5}">
                      <a16:colId xmlns:a16="http://schemas.microsoft.com/office/drawing/2014/main" val="1184146401"/>
                    </a:ext>
                  </a:extLst>
                </a:gridCol>
              </a:tblGrid>
              <a:tr h="0">
                <a:tc>
                  <a:txBody>
                    <a:bodyPr/>
                    <a:lstStyle/>
                    <a:p>
                      <a:pPr algn="ctr" fontAlgn="base"/>
                      <a:r>
                        <a:rPr lang="en-US" sz="1250" b="1">
                          <a:effectLst/>
                        </a:rPr>
                        <a:t>Univariate</a:t>
                      </a:r>
                      <a:endParaRPr lang="en-US" sz="1250" b="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1250" b="1">
                          <a:effectLst/>
                        </a:rPr>
                        <a:t>Bivariate</a:t>
                      </a:r>
                      <a:endParaRPr lang="en-US" sz="1250" b="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1250" b="1">
                          <a:effectLst/>
                        </a:rPr>
                        <a:t>Multivariate</a:t>
                      </a:r>
                      <a:endParaRPr lang="en-US" sz="1250" b="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864970087"/>
                  </a:ext>
                </a:extLst>
              </a:tr>
              <a:tr h="0">
                <a:tc>
                  <a:txBody>
                    <a:bodyPr/>
                    <a:lstStyle/>
                    <a:p>
                      <a:pPr algn="l" fontAlgn="ctr"/>
                      <a:r>
                        <a:rPr lang="en-US" sz="1250" b="0">
                          <a:effectLst/>
                        </a:rPr>
                        <a:t>It only summarize single variable at a time.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only summarize two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only summarize more than 2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906625877"/>
                  </a:ext>
                </a:extLst>
              </a:tr>
              <a:tr h="0">
                <a:tc>
                  <a:txBody>
                    <a:bodyPr/>
                    <a:lstStyle/>
                    <a:p>
                      <a:pPr algn="l" fontAlgn="ctr"/>
                      <a:r>
                        <a:rPr lang="en-US" sz="1250" b="0">
                          <a:effectLst/>
                        </a:rPr>
                        <a:t>It does not deal with causes and relationships.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does deal with causes and relationships and analysis is done.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does not deal with causes and relationships and analysis is done.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531900858"/>
                  </a:ext>
                </a:extLst>
              </a:tr>
              <a:tr h="0">
                <a:tc>
                  <a:txBody>
                    <a:bodyPr/>
                    <a:lstStyle/>
                    <a:p>
                      <a:pPr algn="l" fontAlgn="ctr"/>
                      <a:r>
                        <a:rPr lang="en-US" sz="1250" b="0">
                          <a:effectLst/>
                        </a:rPr>
                        <a:t>It does not contain any dependent variable.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does contain only one dependent variable.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It is similar to bivariate but it contains more than 2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511466505"/>
                  </a:ext>
                </a:extLst>
              </a:tr>
              <a:tr h="0">
                <a:tc>
                  <a:txBody>
                    <a:bodyPr/>
                    <a:lstStyle/>
                    <a:p>
                      <a:pPr algn="l" fontAlgn="ctr"/>
                      <a:r>
                        <a:rPr lang="en-US" sz="1250" b="0">
                          <a:effectLst/>
                        </a:rPr>
                        <a:t>The main purpose is to describe.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The main purpose is to explain.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The main purpose is to study the relationship among them.</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447385067"/>
                  </a:ext>
                </a:extLst>
              </a:tr>
              <a:tr h="0">
                <a:tc>
                  <a:txBody>
                    <a:bodyPr/>
                    <a:lstStyle/>
                    <a:p>
                      <a:pPr algn="l" fontAlgn="ctr"/>
                      <a:r>
                        <a:rPr lang="en-US" sz="1250" b="0">
                          <a:effectLst/>
                        </a:rPr>
                        <a:t>The example of a univariate can be height.</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250" b="0">
                          <a:effectLst/>
                        </a:rPr>
                        <a:t>The example of bivariate can be temperature and ice sales in summer vacation.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base"/>
                      <a:r>
                        <a:rPr lang="en-US" sz="1250" b="0" dirty="0">
                          <a:effectLst/>
                        </a:rPr>
                        <a:t>Example, Suppose an advertiser wants to compare the popularity of four advertisements on a website.</a:t>
                      </a:r>
                    </a:p>
                    <a:p>
                      <a:pPr algn="l" fontAlgn="base"/>
                      <a:r>
                        <a:rPr lang="en-US" sz="1250" b="0" dirty="0">
                          <a:effectLst/>
                        </a:rPr>
                        <a:t>Then their click rates could be measured for both men and women and relationships between variable can be examined  </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462952028"/>
                  </a:ext>
                </a:extLst>
              </a:tr>
            </a:tbl>
          </a:graphicData>
        </a:graphic>
      </p:graphicFrame>
      <p:pic>
        <p:nvPicPr>
          <p:cNvPr id="4098" name="Picture 2" descr="Multivariate analysis of variance - Wikipedia">
            <a:extLst>
              <a:ext uri="{FF2B5EF4-FFF2-40B4-BE49-F238E27FC236}">
                <a16:creationId xmlns:a16="http://schemas.microsoft.com/office/drawing/2014/main" id="{AAB9179B-AACC-3F37-3595-62B6BC7C0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31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FC14-7C61-E519-9C41-7556209124B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543E3D2-295A-A015-42DE-D548CCB94B5B}"/>
              </a:ext>
            </a:extLst>
          </p:cNvPr>
          <p:cNvGraphicFramePr>
            <a:graphicFrameLocks noGrp="1"/>
          </p:cNvGraphicFramePr>
          <p:nvPr>
            <p:ph idx="1"/>
            <p:extLst>
              <p:ext uri="{D42A27DB-BD31-4B8C-83A1-F6EECF244321}">
                <p14:modId xmlns:p14="http://schemas.microsoft.com/office/powerpoint/2010/main" val="1581783625"/>
              </p:ext>
            </p:extLst>
          </p:nvPr>
        </p:nvGraphicFramePr>
        <p:xfrm>
          <a:off x="838200" y="156785"/>
          <a:ext cx="10515600" cy="6701213"/>
        </p:xfrm>
        <a:graphic>
          <a:graphicData uri="http://schemas.openxmlformats.org/drawingml/2006/table">
            <a:tbl>
              <a:tblPr/>
              <a:tblGrid>
                <a:gridCol w="2756338">
                  <a:extLst>
                    <a:ext uri="{9D8B030D-6E8A-4147-A177-3AD203B41FA5}">
                      <a16:colId xmlns:a16="http://schemas.microsoft.com/office/drawing/2014/main" val="2228332433"/>
                    </a:ext>
                  </a:extLst>
                </a:gridCol>
                <a:gridCol w="3361433">
                  <a:extLst>
                    <a:ext uri="{9D8B030D-6E8A-4147-A177-3AD203B41FA5}">
                      <a16:colId xmlns:a16="http://schemas.microsoft.com/office/drawing/2014/main" val="382929260"/>
                    </a:ext>
                  </a:extLst>
                </a:gridCol>
                <a:gridCol w="4397829">
                  <a:extLst>
                    <a:ext uri="{9D8B030D-6E8A-4147-A177-3AD203B41FA5}">
                      <a16:colId xmlns:a16="http://schemas.microsoft.com/office/drawing/2014/main" val="3224657617"/>
                    </a:ext>
                  </a:extLst>
                </a:gridCol>
              </a:tblGrid>
              <a:tr h="691055">
                <a:tc>
                  <a:txBody>
                    <a:bodyPr/>
                    <a:lstStyle/>
                    <a:p>
                      <a:pPr algn="ctr" fontAlgn="base"/>
                      <a:r>
                        <a:rPr lang="en-US" sz="2400" b="1" dirty="0">
                          <a:effectLst/>
                        </a:rPr>
                        <a:t>Univariate</a:t>
                      </a:r>
                      <a:endParaRPr lang="en-US" sz="2400" b="0" dirty="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2400" b="1">
                          <a:effectLst/>
                        </a:rPr>
                        <a:t>Bivariate</a:t>
                      </a:r>
                      <a:endParaRPr lang="en-US" sz="2400" b="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2400" b="1" dirty="0">
                          <a:effectLst/>
                        </a:rPr>
                        <a:t>Multivariate</a:t>
                      </a:r>
                      <a:endParaRPr lang="en-US" sz="2400" b="0" dirty="0">
                        <a:effectLst/>
                      </a:endParaRP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554340255"/>
                  </a:ext>
                </a:extLst>
              </a:tr>
              <a:tr h="743843">
                <a:tc>
                  <a:txBody>
                    <a:bodyPr/>
                    <a:lstStyle/>
                    <a:p>
                      <a:pPr algn="l" fontAlgn="ctr"/>
                      <a:r>
                        <a:rPr lang="en-US" sz="1800" b="0">
                          <a:effectLst/>
                        </a:rPr>
                        <a:t>It only summarize single variable at a time.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dirty="0">
                          <a:effectLst/>
                        </a:rPr>
                        <a:t>It only summarize two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dirty="0">
                          <a:effectLst/>
                        </a:rPr>
                        <a:t>It only summarize more than 2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568268219"/>
                  </a:ext>
                </a:extLst>
              </a:tr>
              <a:tr h="1048497">
                <a:tc>
                  <a:txBody>
                    <a:bodyPr/>
                    <a:lstStyle/>
                    <a:p>
                      <a:pPr algn="l" fontAlgn="ctr"/>
                      <a:r>
                        <a:rPr lang="en-US" sz="1800" b="0">
                          <a:effectLst/>
                        </a:rPr>
                        <a:t>It does not deal with causes and relationships.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It does deal with causes and relationships and analysis is done.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It does not deal with causes and relationships and analysis is done.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339018008"/>
                  </a:ext>
                </a:extLst>
              </a:tr>
              <a:tr h="1048497">
                <a:tc>
                  <a:txBody>
                    <a:bodyPr/>
                    <a:lstStyle/>
                    <a:p>
                      <a:pPr algn="l" fontAlgn="ctr"/>
                      <a:r>
                        <a:rPr lang="en-US" sz="1800" b="0">
                          <a:effectLst/>
                        </a:rPr>
                        <a:t>It does not contain any dependent variable.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It does contain only one dependent variable.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It is similar to bivariate but it contains more than 2 variables.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19494487"/>
                  </a:ext>
                </a:extLst>
              </a:tr>
              <a:tr h="1048497">
                <a:tc>
                  <a:txBody>
                    <a:bodyPr/>
                    <a:lstStyle/>
                    <a:p>
                      <a:pPr algn="l" fontAlgn="ctr"/>
                      <a:r>
                        <a:rPr lang="en-US" sz="1800" b="0">
                          <a:effectLst/>
                        </a:rPr>
                        <a:t>The main purpose is to describe.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dirty="0">
                          <a:effectLst/>
                        </a:rPr>
                        <a:t>The main purpose is to explain.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The main purpose is to study the relationship among them.</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338325677"/>
                  </a:ext>
                </a:extLst>
              </a:tr>
              <a:tr h="2120824">
                <a:tc>
                  <a:txBody>
                    <a:bodyPr/>
                    <a:lstStyle/>
                    <a:p>
                      <a:pPr algn="l" fontAlgn="ctr"/>
                      <a:r>
                        <a:rPr lang="en-US" sz="1800" b="0">
                          <a:effectLst/>
                        </a:rPr>
                        <a:t>The example of a univariate can be height.</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800" b="0">
                          <a:effectLst/>
                        </a:rPr>
                        <a:t>The example of bivariate can be temperature and ice sales in summer vacation.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base"/>
                      <a:r>
                        <a:rPr lang="en-US" sz="1800" b="0" dirty="0">
                          <a:effectLst/>
                        </a:rPr>
                        <a:t>Example, Suppose an advertiser wants to compare the popularity of four advertisements on a website.</a:t>
                      </a:r>
                    </a:p>
                    <a:p>
                      <a:pPr algn="l" fontAlgn="base"/>
                      <a:r>
                        <a:rPr lang="en-US" sz="1800" b="0" dirty="0">
                          <a:effectLst/>
                        </a:rPr>
                        <a:t>Then their click rates could be measured for both men and women and relationships between variable can be examined  </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93463665"/>
                  </a:ext>
                </a:extLst>
              </a:tr>
            </a:tbl>
          </a:graphicData>
        </a:graphic>
      </p:graphicFrame>
    </p:spTree>
    <p:extLst>
      <p:ext uri="{BB962C8B-B14F-4D97-AF65-F5344CB8AC3E}">
        <p14:creationId xmlns:p14="http://schemas.microsoft.com/office/powerpoint/2010/main" val="169670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03C4-E48A-1C7A-2114-948B425789D5}"/>
              </a:ext>
            </a:extLst>
          </p:cNvPr>
          <p:cNvSpPr>
            <a:spLocks noGrp="1"/>
          </p:cNvSpPr>
          <p:nvPr>
            <p:ph type="title"/>
          </p:nvPr>
        </p:nvSpPr>
        <p:spPr>
          <a:xfrm>
            <a:off x="838200" y="346075"/>
            <a:ext cx="10515600" cy="1325563"/>
          </a:xfrm>
        </p:spPr>
        <p:txBody>
          <a:bodyPr/>
          <a:lstStyle/>
          <a:p>
            <a:r>
              <a:rPr lang="en-US" b="1" i="0" dirty="0">
                <a:solidFill>
                  <a:srgbClr val="32325D"/>
                </a:solidFill>
                <a:effectLst/>
                <a:latin typeface="Times New Roman" panose="02020603050405020304" pitchFamily="18" charset="0"/>
                <a:cs typeface="Times New Roman" panose="02020603050405020304" pitchFamily="18" charset="0"/>
              </a:rPr>
              <a:t>What is Statistics for Data Analytics?</a:t>
            </a:r>
            <a:br>
              <a:rPr lang="en-US" b="1" i="0" dirty="0">
                <a:solidFill>
                  <a:srgbClr val="32325D"/>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1EAF13-BCB4-780E-A3E4-CE74CB546381}"/>
              </a:ext>
            </a:extLst>
          </p:cNvPr>
          <p:cNvSpPr>
            <a:spLocks noGrp="1"/>
          </p:cNvSpPr>
          <p:nvPr>
            <p:ph idx="1"/>
          </p:nvPr>
        </p:nvSpPr>
        <p:spPr>
          <a:xfrm>
            <a:off x="838200" y="1825624"/>
            <a:ext cx="10515600" cy="5032375"/>
          </a:xfrm>
        </p:spPr>
        <p:txBody>
          <a:bodyPr>
            <a:normAutofit/>
          </a:bodyPr>
          <a:lstStyle/>
          <a:p>
            <a:pPr algn="just"/>
            <a:r>
              <a:rPr lang="en-US" sz="3200" b="0" i="0" u="sng" dirty="0">
                <a:effectLst/>
                <a:latin typeface="Times New Roman" panose="02020603050405020304" pitchFamily="18" charset="0"/>
                <a:cs typeface="Times New Roman" panose="02020603050405020304" pitchFamily="18" charset="0"/>
              </a:rPr>
              <a:t>Statistics</a:t>
            </a:r>
            <a:r>
              <a:rPr lang="en-US" sz="3200" b="0" i="0" dirty="0">
                <a:solidFill>
                  <a:srgbClr val="273239"/>
                </a:solidFill>
                <a:effectLst/>
                <a:latin typeface="Times New Roman" panose="02020603050405020304" pitchFamily="18" charset="0"/>
                <a:cs typeface="Times New Roman" panose="02020603050405020304" pitchFamily="18" charset="0"/>
              </a:rPr>
              <a:t> is a branch of mathematics dealing with the collection, analysis, interpretation, and presentation of masses of numerical data. It is basically a collection of quantitative data. </a:t>
            </a:r>
          </a:p>
          <a:p>
            <a:pPr algn="just"/>
            <a:r>
              <a:rPr lang="en-US" sz="3200" dirty="0">
                <a:solidFill>
                  <a:srgbClr val="273239"/>
                </a:solidFill>
                <a:latin typeface="Times New Roman" panose="02020603050405020304" pitchFamily="18" charset="0"/>
                <a:cs typeface="Times New Roman" panose="02020603050405020304" pitchFamily="18" charset="0"/>
              </a:rPr>
              <a:t>Statistics plays a crucial role in data analytics, which is the process of examining, cleaning, transforming, and interpreting data to discover valuable insights, patterns, and trends.</a:t>
            </a:r>
          </a:p>
        </p:txBody>
      </p:sp>
    </p:spTree>
    <p:extLst>
      <p:ext uri="{BB962C8B-B14F-4D97-AF65-F5344CB8AC3E}">
        <p14:creationId xmlns:p14="http://schemas.microsoft.com/office/powerpoint/2010/main" val="384878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BE7E-03E2-E6D5-87DA-DBA60F4B1F1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88C13E-D8B7-2D56-9C21-E58FB8BE5C2D}"/>
              </a:ext>
            </a:extLst>
          </p:cNvPr>
          <p:cNvSpPr>
            <a:spLocks noGrp="1"/>
          </p:cNvSpPr>
          <p:nvPr>
            <p:ph idx="1"/>
          </p:nvPr>
        </p:nvSpPr>
        <p:spPr/>
        <p:txBody>
          <a:bodyPr/>
          <a:lstStyle/>
          <a:p>
            <a:endParaRPr lang="en-US" dirty="0"/>
          </a:p>
        </p:txBody>
      </p:sp>
      <p:pic>
        <p:nvPicPr>
          <p:cNvPr id="2050" name="Picture 2" descr="EXPLORATORY DATA ANALYSIS">
            <a:extLst>
              <a:ext uri="{FF2B5EF4-FFF2-40B4-BE49-F238E27FC236}">
                <a16:creationId xmlns:a16="http://schemas.microsoft.com/office/drawing/2014/main" id="{0403C69F-E3F4-0766-A919-3D6C0A78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365125"/>
            <a:ext cx="1044892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68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7B97-256F-629C-5FA9-972DED06C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C1FEDE-47A7-A850-52A1-5BACF2D44672}"/>
              </a:ext>
            </a:extLst>
          </p:cNvPr>
          <p:cNvSpPr>
            <a:spLocks noGrp="1"/>
          </p:cNvSpPr>
          <p:nvPr>
            <p:ph idx="1"/>
          </p:nvPr>
        </p:nvSpPr>
        <p:spPr/>
        <p:txBody>
          <a:bodyPr/>
          <a:lstStyle/>
          <a:p>
            <a:endParaRPr lang="en-US"/>
          </a:p>
        </p:txBody>
      </p:sp>
      <p:pic>
        <p:nvPicPr>
          <p:cNvPr id="8194" name="Picture 2" descr="Role of Statistics in Research – Methods &amp; Tools for Data Analysis">
            <a:extLst>
              <a:ext uri="{FF2B5EF4-FFF2-40B4-BE49-F238E27FC236}">
                <a16:creationId xmlns:a16="http://schemas.microsoft.com/office/drawing/2014/main" id="{340A4ABF-0EF8-AFAB-B649-443A72E03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439400" cy="633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7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DA46-E7D6-3EFC-876B-A2B7CF0A7515}"/>
              </a:ext>
            </a:extLst>
          </p:cNvPr>
          <p:cNvSpPr>
            <a:spLocks noGrp="1"/>
          </p:cNvSpPr>
          <p:nvPr>
            <p:ph type="title"/>
          </p:nvPr>
        </p:nvSpPr>
        <p:spPr/>
        <p:txBody>
          <a:bodyPr/>
          <a:lstStyle/>
          <a:p>
            <a:pPr algn="l" fontAlgn="base"/>
            <a:r>
              <a:rPr lang="en-US" b="1" dirty="0">
                <a:solidFill>
                  <a:srgbClr val="32325D"/>
                </a:solidFill>
                <a:latin typeface="proxima-nova"/>
              </a:rPr>
              <a:t>Types of Statistics</a:t>
            </a:r>
          </a:p>
        </p:txBody>
      </p:sp>
      <p:sp>
        <p:nvSpPr>
          <p:cNvPr id="3" name="Content Placeholder 2">
            <a:extLst>
              <a:ext uri="{FF2B5EF4-FFF2-40B4-BE49-F238E27FC236}">
                <a16:creationId xmlns:a16="http://schemas.microsoft.com/office/drawing/2014/main" id="{E9F11E19-AD72-8A31-8E46-A59C60EF7699}"/>
              </a:ext>
            </a:extLst>
          </p:cNvPr>
          <p:cNvSpPr>
            <a:spLocks noGrp="1"/>
          </p:cNvSpPr>
          <p:nvPr>
            <p:ph idx="1"/>
          </p:nvPr>
        </p:nvSpPr>
        <p:spPr>
          <a:xfrm>
            <a:off x="838200" y="1590675"/>
            <a:ext cx="10515600" cy="5124450"/>
          </a:xfrm>
        </p:spPr>
        <p:txBody>
          <a:bodyPr/>
          <a:lstStyle/>
          <a:p>
            <a:endParaRPr lang="en-US" dirty="0"/>
          </a:p>
        </p:txBody>
      </p:sp>
      <p:pic>
        <p:nvPicPr>
          <p:cNvPr id="9218" name="Picture 2">
            <a:extLst>
              <a:ext uri="{FF2B5EF4-FFF2-40B4-BE49-F238E27FC236}">
                <a16:creationId xmlns:a16="http://schemas.microsoft.com/office/drawing/2014/main" id="{FF46709B-E241-4303-30ED-C37E52423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90676"/>
            <a:ext cx="104394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06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9BC0-A7C3-0871-3307-C3D3CBCAF114}"/>
              </a:ext>
            </a:extLst>
          </p:cNvPr>
          <p:cNvSpPr>
            <a:spLocks noGrp="1"/>
          </p:cNvSpPr>
          <p:nvPr>
            <p:ph type="title"/>
          </p:nvPr>
        </p:nvSpPr>
        <p:spPr>
          <a:xfrm>
            <a:off x="838200" y="365126"/>
            <a:ext cx="10515600" cy="577850"/>
          </a:xfrm>
        </p:spPr>
        <p:txBody>
          <a:bodyPr>
            <a:normAutofit fontScale="90000"/>
          </a:bodyPr>
          <a:lstStyle/>
          <a:p>
            <a:r>
              <a:rPr lang="en-US" b="1" dirty="0">
                <a:solidFill>
                  <a:srgbClr val="32325D"/>
                </a:solidFill>
                <a:latin typeface="proxima-nova"/>
              </a:rPr>
              <a:t>Descriptive Statistics</a:t>
            </a:r>
          </a:p>
        </p:txBody>
      </p:sp>
      <p:sp>
        <p:nvSpPr>
          <p:cNvPr id="3" name="Content Placeholder 2">
            <a:extLst>
              <a:ext uri="{FF2B5EF4-FFF2-40B4-BE49-F238E27FC236}">
                <a16:creationId xmlns:a16="http://schemas.microsoft.com/office/drawing/2014/main" id="{78FFB757-4CEF-E18A-5969-A63C7DD673F7}"/>
              </a:ext>
            </a:extLst>
          </p:cNvPr>
          <p:cNvSpPr>
            <a:spLocks noGrp="1"/>
          </p:cNvSpPr>
          <p:nvPr>
            <p:ph idx="1"/>
          </p:nvPr>
        </p:nvSpPr>
        <p:spPr>
          <a:xfrm>
            <a:off x="838200" y="1019176"/>
            <a:ext cx="10515600" cy="5157788"/>
          </a:xfrm>
        </p:spPr>
        <p:txBody>
          <a:bodyPr>
            <a:normAutofit/>
          </a:bodyPr>
          <a:lstStyle/>
          <a:p>
            <a:pPr algn="just">
              <a:buFont typeface="Arial" panose="020B0604020202020204" pitchFamily="34" charset="0"/>
              <a:buChar char="•"/>
            </a:pPr>
            <a:r>
              <a:rPr lang="en-US" b="1" i="0" dirty="0">
                <a:solidFill>
                  <a:srgbClr val="374151"/>
                </a:solidFill>
                <a:effectLst/>
                <a:latin typeface="Söhne"/>
              </a:rPr>
              <a:t>Purpose</a:t>
            </a:r>
            <a:r>
              <a:rPr lang="en-US" b="0" i="0" dirty="0">
                <a:solidFill>
                  <a:srgbClr val="374151"/>
                </a:solidFill>
                <a:effectLst/>
                <a:latin typeface="Söhne"/>
              </a:rPr>
              <a:t>: Descriptive statistics aim to summarize and describe the main features of a dataset or population. They provide a clear and concise overview of the data, helping researchers and analysts understand its characteristics.</a:t>
            </a:r>
          </a:p>
          <a:p>
            <a:pPr algn="just">
              <a:buFont typeface="Arial" panose="020B0604020202020204" pitchFamily="34" charset="0"/>
              <a:buChar char="•"/>
            </a:pPr>
            <a:r>
              <a:rPr lang="en-US" b="1" i="0" dirty="0">
                <a:solidFill>
                  <a:srgbClr val="374151"/>
                </a:solidFill>
                <a:effectLst/>
                <a:latin typeface="Söhne"/>
              </a:rPr>
              <a:t>Methods</a:t>
            </a:r>
            <a:r>
              <a:rPr lang="en-US" b="0" i="0" dirty="0">
                <a:solidFill>
                  <a:srgbClr val="374151"/>
                </a:solidFill>
                <a:effectLst/>
                <a:latin typeface="Söhne"/>
              </a:rPr>
              <a:t>: Descriptive statistics include measures such as mean, median, mode, range, variance, standard deviation, percentiles, and graphical representations like histograms, bar charts, and scatter plots.</a:t>
            </a:r>
          </a:p>
          <a:p>
            <a:pPr algn="just">
              <a:buFont typeface="Arial" panose="020B0604020202020204" pitchFamily="34" charset="0"/>
              <a:buChar char="•"/>
            </a:pPr>
            <a:r>
              <a:rPr lang="en-US" b="1" i="0" dirty="0">
                <a:solidFill>
                  <a:srgbClr val="374151"/>
                </a:solidFill>
                <a:effectLst/>
                <a:latin typeface="Söhne"/>
              </a:rPr>
              <a:t>Example</a:t>
            </a:r>
            <a:r>
              <a:rPr lang="en-US" b="0" i="0" dirty="0">
                <a:solidFill>
                  <a:srgbClr val="374151"/>
                </a:solidFill>
                <a:effectLst/>
                <a:latin typeface="Söhne"/>
              </a:rPr>
              <a:t>: Calculating the average income of a group of people, creating a histogram to visualize the distribution of test scores, or reporting the most common blood type in a population are all examples of descriptive statistics.</a:t>
            </a:r>
          </a:p>
        </p:txBody>
      </p:sp>
    </p:spTree>
    <p:extLst>
      <p:ext uri="{BB962C8B-B14F-4D97-AF65-F5344CB8AC3E}">
        <p14:creationId xmlns:p14="http://schemas.microsoft.com/office/powerpoint/2010/main" val="270456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9BC0-A7C3-0871-3307-C3D3CBCAF114}"/>
              </a:ext>
            </a:extLst>
          </p:cNvPr>
          <p:cNvSpPr>
            <a:spLocks noGrp="1"/>
          </p:cNvSpPr>
          <p:nvPr>
            <p:ph type="title"/>
          </p:nvPr>
        </p:nvSpPr>
        <p:spPr>
          <a:xfrm>
            <a:off x="838200" y="365126"/>
            <a:ext cx="10515600" cy="577850"/>
          </a:xfrm>
        </p:spPr>
        <p:txBody>
          <a:bodyPr>
            <a:normAutofit fontScale="90000"/>
          </a:bodyPr>
          <a:lstStyle/>
          <a:p>
            <a:r>
              <a:rPr lang="en-US" b="1" dirty="0">
                <a:solidFill>
                  <a:srgbClr val="32325D"/>
                </a:solidFill>
                <a:latin typeface="proxima-nova"/>
              </a:rPr>
              <a:t>Descriptive Statistics</a:t>
            </a:r>
          </a:p>
        </p:txBody>
      </p:sp>
      <p:sp>
        <p:nvSpPr>
          <p:cNvPr id="3" name="Content Placeholder 2">
            <a:extLst>
              <a:ext uri="{FF2B5EF4-FFF2-40B4-BE49-F238E27FC236}">
                <a16:creationId xmlns:a16="http://schemas.microsoft.com/office/drawing/2014/main" id="{78FFB757-4CEF-E18A-5969-A63C7DD673F7}"/>
              </a:ext>
            </a:extLst>
          </p:cNvPr>
          <p:cNvSpPr>
            <a:spLocks noGrp="1"/>
          </p:cNvSpPr>
          <p:nvPr>
            <p:ph idx="1"/>
          </p:nvPr>
        </p:nvSpPr>
        <p:spPr>
          <a:xfrm>
            <a:off x="838200" y="1019176"/>
            <a:ext cx="10515600" cy="5157788"/>
          </a:xfrm>
        </p:spPr>
        <p:txBody>
          <a:bodyPr/>
          <a:lstStyle/>
          <a:p>
            <a:pPr algn="just"/>
            <a:r>
              <a:rPr lang="en-US" b="0" i="0" dirty="0">
                <a:solidFill>
                  <a:srgbClr val="273239"/>
                </a:solidFill>
                <a:effectLst/>
                <a:latin typeface="Nunito" pitchFamily="2" charset="0"/>
              </a:rPr>
              <a:t>Descriptive statistics is a term given to the analysis of data that helps to describe, show and summarize data in a meaningful way. It is a simple way to describe our data. Descriptive statistics is very important to present our raw data ineffective/meaningful way using numerical calculations or graphs or tables. This type of statistics is applied to already known data. </a:t>
            </a:r>
            <a:endParaRPr lang="en-US" dirty="0"/>
          </a:p>
        </p:txBody>
      </p:sp>
      <p:pic>
        <p:nvPicPr>
          <p:cNvPr id="10242" name="Picture 2" descr="Descriptive Statistics - Definition, Types, Examples, Vs Inferential">
            <a:extLst>
              <a:ext uri="{FF2B5EF4-FFF2-40B4-BE49-F238E27FC236}">
                <a16:creationId xmlns:a16="http://schemas.microsoft.com/office/drawing/2014/main" id="{8144AAE8-67BF-34F8-F35C-F3CA86E4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3771900"/>
            <a:ext cx="5943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81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BD66-AD61-8797-C4D8-CF3396C5B3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6FAE2B-9E36-A9B7-AA62-1E2E85F2102A}"/>
              </a:ext>
            </a:extLst>
          </p:cNvPr>
          <p:cNvSpPr>
            <a:spLocks noGrp="1"/>
          </p:cNvSpPr>
          <p:nvPr>
            <p:ph idx="1"/>
          </p:nvPr>
        </p:nvSpPr>
        <p:spPr/>
        <p:txBody>
          <a:bodyPr/>
          <a:lstStyle/>
          <a:p>
            <a:endParaRPr lang="en-US"/>
          </a:p>
        </p:txBody>
      </p:sp>
      <p:pic>
        <p:nvPicPr>
          <p:cNvPr id="11270" name="Picture 6">
            <a:extLst>
              <a:ext uri="{FF2B5EF4-FFF2-40B4-BE49-F238E27FC236}">
                <a16:creationId xmlns:a16="http://schemas.microsoft.com/office/drawing/2014/main" id="{B5A7BC62-8142-6BBD-1411-8DFE77535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10515600" cy="597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3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6671-65BE-72AF-33DB-CC332F18E228}"/>
              </a:ext>
            </a:extLst>
          </p:cNvPr>
          <p:cNvSpPr>
            <a:spLocks noGrp="1"/>
          </p:cNvSpPr>
          <p:nvPr>
            <p:ph type="title"/>
          </p:nvPr>
        </p:nvSpPr>
        <p:spPr>
          <a:xfrm>
            <a:off x="838200" y="365126"/>
            <a:ext cx="10515600" cy="882650"/>
          </a:xfrm>
        </p:spPr>
        <p:txBody>
          <a:bodyPr/>
          <a:lstStyle/>
          <a:p>
            <a:r>
              <a:rPr lang="en-US" b="1" i="0" dirty="0">
                <a:solidFill>
                  <a:srgbClr val="32325D"/>
                </a:solidFill>
                <a:effectLst/>
                <a:latin typeface="Times New Roman" panose="02020603050405020304" pitchFamily="18" charset="0"/>
                <a:cs typeface="Times New Roman" panose="02020603050405020304" pitchFamily="18" charset="0"/>
              </a:rPr>
              <a:t>Central Tendency</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CD1007-FA67-73C5-B7F2-A8CF5AA2A6BC}"/>
              </a:ext>
            </a:extLst>
          </p:cNvPr>
          <p:cNvSpPr>
            <a:spLocks noGrp="1"/>
          </p:cNvSpPr>
          <p:nvPr>
            <p:ph idx="1"/>
          </p:nvPr>
        </p:nvSpPr>
        <p:spPr>
          <a:xfrm>
            <a:off x="838200" y="1447800"/>
            <a:ext cx="10515600" cy="5333999"/>
          </a:xfrm>
        </p:spPr>
        <p:txBody>
          <a:bodyPr>
            <a:normAutofit/>
          </a:bodyPr>
          <a:lstStyle/>
          <a:p>
            <a:pPr algn="just"/>
            <a:r>
              <a:rPr lang="en-US" b="0" i="0" dirty="0">
                <a:solidFill>
                  <a:srgbClr val="32325D"/>
                </a:solidFill>
                <a:effectLst/>
                <a:latin typeface="proxima-nova"/>
              </a:rPr>
              <a:t>Central Tendency is a value that determines the central value of the given dataset. The Central Tendency is summarized by 3 terms: </a:t>
            </a:r>
            <a:r>
              <a:rPr lang="en-US" b="1" i="0" dirty="0">
                <a:solidFill>
                  <a:srgbClr val="32325D"/>
                </a:solidFill>
                <a:effectLst/>
                <a:latin typeface="proxima-nova"/>
              </a:rPr>
              <a:t>Mean</a:t>
            </a:r>
            <a:r>
              <a:rPr lang="en-US" b="0" i="0" dirty="0">
                <a:solidFill>
                  <a:srgbClr val="32325D"/>
                </a:solidFill>
                <a:effectLst/>
                <a:latin typeface="proxima-nova"/>
              </a:rPr>
              <a:t>, </a:t>
            </a:r>
            <a:r>
              <a:rPr lang="en-US" b="1" i="0" dirty="0">
                <a:solidFill>
                  <a:srgbClr val="32325D"/>
                </a:solidFill>
                <a:effectLst/>
                <a:latin typeface="proxima-nova"/>
              </a:rPr>
              <a:t>Median</a:t>
            </a:r>
            <a:r>
              <a:rPr lang="en-US" b="0" i="0" dirty="0">
                <a:solidFill>
                  <a:srgbClr val="32325D"/>
                </a:solidFill>
                <a:effectLst/>
                <a:latin typeface="proxima-nova"/>
              </a:rPr>
              <a:t>, and </a:t>
            </a:r>
            <a:r>
              <a:rPr lang="en-US" b="1" i="0" dirty="0">
                <a:solidFill>
                  <a:srgbClr val="32325D"/>
                </a:solidFill>
                <a:effectLst/>
                <a:latin typeface="proxima-nova"/>
              </a:rPr>
              <a:t>Mode</a:t>
            </a:r>
            <a:r>
              <a:rPr lang="en-US" b="0" i="0" dirty="0">
                <a:solidFill>
                  <a:srgbClr val="32325D"/>
                </a:solidFill>
                <a:effectLst/>
                <a:latin typeface="proxima-nova"/>
              </a:rPr>
              <a:t>.</a:t>
            </a:r>
            <a:r>
              <a:rPr lang="en-US" b="1" i="0" dirty="0">
                <a:solidFill>
                  <a:srgbClr val="32325D"/>
                </a:solidFill>
                <a:effectLst/>
                <a:latin typeface="proxima-nova"/>
              </a:rPr>
              <a:t> </a:t>
            </a:r>
            <a:r>
              <a:rPr lang="en-US" b="0" i="0" dirty="0">
                <a:solidFill>
                  <a:srgbClr val="32325D"/>
                </a:solidFill>
                <a:effectLst/>
                <a:latin typeface="proxima-nova"/>
              </a:rPr>
              <a:t>It becomes crucial to justify when </a:t>
            </a:r>
            <a:r>
              <a:rPr lang="en-US" dirty="0">
                <a:solidFill>
                  <a:srgbClr val="32325D"/>
                </a:solidFill>
                <a:latin typeface="proxima-nova"/>
              </a:rPr>
              <a:t>to use a particular measure for a given data.</a:t>
            </a:r>
          </a:p>
          <a:p>
            <a:pPr algn="l">
              <a:buFont typeface="Arial" panose="020B0604020202020204" pitchFamily="34" charset="0"/>
              <a:buChar char="•"/>
            </a:pPr>
            <a:r>
              <a:rPr lang="en-US" b="1" i="0" dirty="0">
                <a:solidFill>
                  <a:srgbClr val="32325D"/>
                </a:solidFill>
                <a:effectLst/>
                <a:latin typeface="proxima-nova"/>
              </a:rPr>
              <a:t>Mean</a:t>
            </a:r>
            <a:r>
              <a:rPr lang="en-US" b="0" i="0" dirty="0">
                <a:solidFill>
                  <a:srgbClr val="32325D"/>
                </a:solidFill>
                <a:effectLst/>
                <a:latin typeface="proxima-nova"/>
              </a:rPr>
              <a:t> is the arithmetic average of a given distribution and is highly affected if data consist of outliers.</a:t>
            </a:r>
          </a:p>
          <a:p>
            <a:pPr algn="l">
              <a:buFont typeface="Arial" panose="020B0604020202020204" pitchFamily="34" charset="0"/>
              <a:buChar char="•"/>
            </a:pPr>
            <a:r>
              <a:rPr lang="en-US" b="1" i="0" dirty="0">
                <a:solidFill>
                  <a:srgbClr val="32325D"/>
                </a:solidFill>
                <a:effectLst/>
                <a:latin typeface="proxima-nova"/>
              </a:rPr>
              <a:t>Median</a:t>
            </a:r>
            <a:r>
              <a:rPr lang="en-US" b="0" i="0" dirty="0">
                <a:solidFill>
                  <a:srgbClr val="32325D"/>
                </a:solidFill>
                <a:effectLst/>
                <a:latin typeface="proxima-nova"/>
              </a:rPr>
              <a:t> is the absolute middle value of a given set and separates data into two halves. It is resistant to skewness and does not get affected by outliers.</a:t>
            </a:r>
          </a:p>
          <a:p>
            <a:pPr algn="l">
              <a:buFont typeface="Arial" panose="020B0604020202020204" pitchFamily="34" charset="0"/>
              <a:buChar char="•"/>
            </a:pPr>
            <a:r>
              <a:rPr lang="en-US" b="1" i="0" dirty="0">
                <a:solidFill>
                  <a:srgbClr val="32325D"/>
                </a:solidFill>
                <a:effectLst/>
                <a:latin typeface="proxima-nova"/>
              </a:rPr>
              <a:t>Mode</a:t>
            </a:r>
            <a:r>
              <a:rPr lang="en-US" b="0" i="0" dirty="0">
                <a:solidFill>
                  <a:srgbClr val="32325D"/>
                </a:solidFill>
                <a:effectLst/>
                <a:latin typeface="proxima-nova"/>
              </a:rPr>
              <a:t> represents the most frequent value of the dataset. Data can be multimodal if there is more than one value with the same frequency.</a:t>
            </a:r>
          </a:p>
          <a:p>
            <a:pPr algn="just"/>
            <a:endParaRPr lang="en-US" dirty="0">
              <a:solidFill>
                <a:srgbClr val="32325D"/>
              </a:solidFill>
              <a:latin typeface="proxima-nova"/>
            </a:endParaRPr>
          </a:p>
        </p:txBody>
      </p:sp>
    </p:spTree>
    <p:extLst>
      <p:ext uri="{BB962C8B-B14F-4D97-AF65-F5344CB8AC3E}">
        <p14:creationId xmlns:p14="http://schemas.microsoft.com/office/powerpoint/2010/main" val="1303645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F90E-2F5A-0F28-4C5D-74B872D75A1A}"/>
              </a:ext>
            </a:extLst>
          </p:cNvPr>
          <p:cNvSpPr>
            <a:spLocks noGrp="1"/>
          </p:cNvSpPr>
          <p:nvPr>
            <p:ph type="title"/>
          </p:nvPr>
        </p:nvSpPr>
        <p:spPr>
          <a:xfrm>
            <a:off x="838200" y="365125"/>
            <a:ext cx="10515600" cy="483961"/>
          </a:xfrm>
        </p:spPr>
        <p:txBody>
          <a:bodyPr>
            <a:normAutofit fontScale="90000"/>
          </a:bodyPr>
          <a:lstStyle/>
          <a:p>
            <a:r>
              <a:rPr lang="en-US" dirty="0"/>
              <a:t>Mean</a:t>
            </a:r>
          </a:p>
        </p:txBody>
      </p:sp>
      <p:sp>
        <p:nvSpPr>
          <p:cNvPr id="3" name="Content Placeholder 2">
            <a:extLst>
              <a:ext uri="{FF2B5EF4-FFF2-40B4-BE49-F238E27FC236}">
                <a16:creationId xmlns:a16="http://schemas.microsoft.com/office/drawing/2014/main" id="{9DC849B1-7D2C-0A09-F8A8-5BD19FB0D547}"/>
              </a:ext>
            </a:extLst>
          </p:cNvPr>
          <p:cNvSpPr>
            <a:spLocks noGrp="1"/>
          </p:cNvSpPr>
          <p:nvPr>
            <p:ph idx="1"/>
          </p:nvPr>
        </p:nvSpPr>
        <p:spPr>
          <a:xfrm>
            <a:off x="838200" y="1825624"/>
            <a:ext cx="10515600" cy="5032375"/>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b="1" i="0" dirty="0">
                <a:solidFill>
                  <a:srgbClr val="273239"/>
                </a:solidFill>
                <a:effectLst/>
                <a:latin typeface="Nunito" pitchFamily="2" charset="0"/>
              </a:rPr>
              <a:t>Mean </a:t>
            </a:r>
            <a:r>
              <a:rPr lang="en-US" b="0" i="0" dirty="0">
                <a:solidFill>
                  <a:srgbClr val="273239"/>
                </a:solidFill>
                <a:effectLst/>
                <a:latin typeface="Nunito" pitchFamily="2" charset="0"/>
              </a:rPr>
              <a:t>is average of a given set of data. Let us consider below example.</a:t>
            </a:r>
          </a:p>
          <a:p>
            <a:r>
              <a:rPr lang="en-US" dirty="0"/>
              <a:t>2, 4, 4, 4, 5 ,5, 7, 9</a:t>
            </a:r>
          </a:p>
          <a:p>
            <a:r>
              <a:rPr lang="en-US" b="0" i="0" dirty="0">
                <a:solidFill>
                  <a:srgbClr val="273239"/>
                </a:solidFill>
                <a:effectLst/>
                <a:latin typeface="Nunito" pitchFamily="2" charset="0"/>
              </a:rPr>
              <a:t>These eight data points have the mean (average) of 5.</a:t>
            </a:r>
          </a:p>
          <a:p>
            <a:r>
              <a:rPr lang="en-US" dirty="0">
                <a:solidFill>
                  <a:srgbClr val="273239"/>
                </a:solidFill>
                <a:latin typeface="Nunito" pitchFamily="2" charset="0"/>
              </a:rPr>
              <a:t>2+4+4+4+5+5+7+9/8 = 5</a:t>
            </a:r>
          </a:p>
          <a:p>
            <a:endParaRPr lang="en-US" dirty="0"/>
          </a:p>
        </p:txBody>
      </p:sp>
      <p:sp>
        <p:nvSpPr>
          <p:cNvPr id="5" name="AutoShape 4" descr="2,\ 4,\ 4,\ 4,\ 5,\ 5,\ 7,\ 9 ">
            <a:extLst>
              <a:ext uri="{FF2B5EF4-FFF2-40B4-BE49-F238E27FC236}">
                <a16:creationId xmlns:a16="http://schemas.microsoft.com/office/drawing/2014/main" id="{AC58DF23-641C-428E-4657-A9CD28873AE9}"/>
              </a:ext>
            </a:extLst>
          </p:cNvPr>
          <p:cNvSpPr>
            <a:spLocks noChangeAspect="1" noChangeArrowheads="1"/>
          </p:cNvSpPr>
          <p:nvPr/>
        </p:nvSpPr>
        <p:spPr bwMode="auto">
          <a:xfrm>
            <a:off x="4919663" y="3314700"/>
            <a:ext cx="2352675"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566" name="Picture 14" descr="Mean of Ungrouped Data | Mean Of Raw Data | Solved Examples on Mean">
            <a:extLst>
              <a:ext uri="{FF2B5EF4-FFF2-40B4-BE49-F238E27FC236}">
                <a16:creationId xmlns:a16="http://schemas.microsoft.com/office/drawing/2014/main" id="{BD2171F5-D2D0-3795-B557-8AA83305D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 y="1174068"/>
            <a:ext cx="10334625"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02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0C04-A576-13FE-62A8-6839F44F1A7D}"/>
              </a:ext>
            </a:extLst>
          </p:cNvPr>
          <p:cNvSpPr>
            <a:spLocks noGrp="1"/>
          </p:cNvSpPr>
          <p:nvPr>
            <p:ph type="title"/>
          </p:nvPr>
        </p:nvSpPr>
        <p:spPr/>
        <p:txBody>
          <a:bodyPr>
            <a:normAutofit/>
          </a:bodyPr>
          <a:lstStyle/>
          <a:p>
            <a:pPr algn="just"/>
            <a:r>
              <a:rPr lang="en-US" sz="2800" b="1" dirty="0">
                <a:solidFill>
                  <a:srgbClr val="202124"/>
                </a:solidFill>
              </a:rPr>
              <a:t>E</a:t>
            </a:r>
            <a:r>
              <a:rPr lang="en-US" sz="2800" b="1" i="0" dirty="0">
                <a:solidFill>
                  <a:srgbClr val="202124"/>
                </a:solidFill>
                <a:effectLst/>
              </a:rPr>
              <a:t>xample-</a:t>
            </a:r>
            <a:r>
              <a:rPr lang="en-US" sz="2800" b="0" i="0" dirty="0">
                <a:solidFill>
                  <a:srgbClr val="202124"/>
                </a:solidFill>
                <a:effectLst/>
              </a:rPr>
              <a:t> if we would like to know how many hours on average an employee spends at training in a year, we can find the mean training hours of a group of employees</a:t>
            </a:r>
            <a:endParaRPr lang="en-US" sz="2800" dirty="0"/>
          </a:p>
        </p:txBody>
      </p:sp>
      <p:sp>
        <p:nvSpPr>
          <p:cNvPr id="3" name="Content Placeholder 2">
            <a:extLst>
              <a:ext uri="{FF2B5EF4-FFF2-40B4-BE49-F238E27FC236}">
                <a16:creationId xmlns:a16="http://schemas.microsoft.com/office/drawing/2014/main" id="{3FDA0AD2-4EF6-2EAD-776C-A26C4FB3D2EF}"/>
              </a:ext>
            </a:extLst>
          </p:cNvPr>
          <p:cNvSpPr>
            <a:spLocks noGrp="1"/>
          </p:cNvSpPr>
          <p:nvPr>
            <p:ph idx="1"/>
          </p:nvPr>
        </p:nvSpPr>
        <p:spPr/>
        <p:txBody>
          <a:bodyPr/>
          <a:lstStyle/>
          <a:p>
            <a:endParaRPr lang="en-US"/>
          </a:p>
        </p:txBody>
      </p:sp>
      <p:pic>
        <p:nvPicPr>
          <p:cNvPr id="1026" name="Picture 2" descr="Mean Uses">
            <a:extLst>
              <a:ext uri="{FF2B5EF4-FFF2-40B4-BE49-F238E27FC236}">
                <a16:creationId xmlns:a16="http://schemas.microsoft.com/office/drawing/2014/main" id="{094BD962-E36F-0619-D548-A8CD7C4E2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4" y="1825625"/>
            <a:ext cx="104489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8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BF97-72B8-1B9D-5013-5E1C4CFD72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418EAC-98EB-96D9-9F66-898F90DAF78B}"/>
              </a:ext>
            </a:extLst>
          </p:cNvPr>
          <p:cNvSpPr>
            <a:spLocks noGrp="1"/>
          </p:cNvSpPr>
          <p:nvPr>
            <p:ph idx="1"/>
          </p:nvPr>
        </p:nvSpPr>
        <p:spPr/>
        <p:txBody>
          <a:bodyPr/>
          <a:lstStyle/>
          <a:p>
            <a:endParaRPr lang="en-US"/>
          </a:p>
        </p:txBody>
      </p:sp>
      <p:pic>
        <p:nvPicPr>
          <p:cNvPr id="2050" name="Picture 2" descr="😱 Application of mean median mode. Central Tendency. 2022-10-14">
            <a:extLst>
              <a:ext uri="{FF2B5EF4-FFF2-40B4-BE49-F238E27FC236}">
                <a16:creationId xmlns:a16="http://schemas.microsoft.com/office/drawing/2014/main" id="{101775EE-9130-8871-09F0-C03B64366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165"/>
            <a:ext cx="1037844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0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5530-84AE-C02C-9E19-EDF25DF818DF}"/>
              </a:ext>
            </a:extLst>
          </p:cNvPr>
          <p:cNvSpPr>
            <a:spLocks noGrp="1"/>
          </p:cNvSpPr>
          <p:nvPr>
            <p:ph type="title"/>
          </p:nvPr>
        </p:nvSpPr>
        <p:spPr/>
        <p:txBody>
          <a:bodyPr/>
          <a:lstStyle/>
          <a:p>
            <a:r>
              <a:rPr lang="en-US" b="1" dirty="0"/>
              <a:t>Median</a:t>
            </a:r>
          </a:p>
        </p:txBody>
      </p:sp>
      <p:sp>
        <p:nvSpPr>
          <p:cNvPr id="3" name="Content Placeholder 2">
            <a:extLst>
              <a:ext uri="{FF2B5EF4-FFF2-40B4-BE49-F238E27FC236}">
                <a16:creationId xmlns:a16="http://schemas.microsoft.com/office/drawing/2014/main" id="{BC697BFF-C576-6F5B-9D77-E822523451A5}"/>
              </a:ext>
            </a:extLst>
          </p:cNvPr>
          <p:cNvSpPr>
            <a:spLocks noGrp="1"/>
          </p:cNvSpPr>
          <p:nvPr>
            <p:ph idx="1"/>
          </p:nvPr>
        </p:nvSpPr>
        <p:spPr/>
        <p:txBody>
          <a:bodyPr/>
          <a:lstStyle/>
          <a:p>
            <a:endParaRPr lang="en-US"/>
          </a:p>
        </p:txBody>
      </p:sp>
      <p:pic>
        <p:nvPicPr>
          <p:cNvPr id="24578" name="Picture 2" descr="Statistics: Median (video lessons, examples, solutions)">
            <a:extLst>
              <a:ext uri="{FF2B5EF4-FFF2-40B4-BE49-F238E27FC236}">
                <a16:creationId xmlns:a16="http://schemas.microsoft.com/office/drawing/2014/main" id="{490D3888-9EE4-B28D-FB7B-6439EE58D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34511"/>
            <a:ext cx="10323786" cy="532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4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F1BA-085C-567F-408D-2144FE24FFF2}"/>
              </a:ext>
            </a:extLst>
          </p:cNvPr>
          <p:cNvSpPr>
            <a:spLocks noGrp="1"/>
          </p:cNvSpPr>
          <p:nvPr>
            <p:ph type="title"/>
          </p:nvPr>
        </p:nvSpPr>
        <p:spPr/>
        <p:txBody>
          <a:bodyPr/>
          <a:lstStyle/>
          <a:p>
            <a:endParaRPr lang="en-US" dirty="0"/>
          </a:p>
        </p:txBody>
      </p:sp>
      <p:pic>
        <p:nvPicPr>
          <p:cNvPr id="5" name="Content Placeholder 4" descr="A diagram of exploratory data analysis&#10;&#10;Description automatically generated">
            <a:extLst>
              <a:ext uri="{FF2B5EF4-FFF2-40B4-BE49-F238E27FC236}">
                <a16:creationId xmlns:a16="http://schemas.microsoft.com/office/drawing/2014/main" id="{D8F986FF-ABB6-17B1-F30A-B2F16C3C2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65125"/>
            <a:ext cx="10401299" cy="6254750"/>
          </a:xfrm>
        </p:spPr>
      </p:pic>
    </p:spTree>
    <p:extLst>
      <p:ext uri="{BB962C8B-B14F-4D97-AF65-F5344CB8AC3E}">
        <p14:creationId xmlns:p14="http://schemas.microsoft.com/office/powerpoint/2010/main" val="1379985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947-261C-E276-573E-C4C14C4422F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8AE3E7C-8947-FC6B-FE80-6BFCBF171C7E}"/>
              </a:ext>
            </a:extLst>
          </p:cNvPr>
          <p:cNvSpPr>
            <a:spLocks noGrp="1"/>
          </p:cNvSpPr>
          <p:nvPr>
            <p:ph idx="1"/>
          </p:nvPr>
        </p:nvSpPr>
        <p:spPr/>
        <p:txBody>
          <a:bodyPr/>
          <a:lstStyle/>
          <a:p>
            <a:pPr algn="just"/>
            <a:r>
              <a:rPr lang="en-US" b="0" i="0" dirty="0">
                <a:solidFill>
                  <a:srgbClr val="202124"/>
                </a:solidFill>
                <a:effectLst/>
                <a:latin typeface="Times New Roman" panose="02020603050405020304" pitchFamily="18" charset="0"/>
                <a:cs typeface="Times New Roman" panose="02020603050405020304" pitchFamily="18" charset="0"/>
              </a:rPr>
              <a:t>For example, the median of 3, 3, 5, 9, 11 is 5. </a:t>
            </a:r>
          </a:p>
          <a:p>
            <a:pPr algn="just"/>
            <a:r>
              <a:rPr lang="en-US" b="0" i="0" dirty="0">
                <a:solidFill>
                  <a:srgbClr val="202124"/>
                </a:solidFill>
                <a:effectLst/>
                <a:latin typeface="Times New Roman" panose="02020603050405020304" pitchFamily="18" charset="0"/>
                <a:cs typeface="Times New Roman" panose="02020603050405020304" pitchFamily="18" charset="0"/>
              </a:rPr>
              <a:t>If there is an even number of observations, then there is no single middle value; the median is then usually defined to be the mean of the two middle values: </a:t>
            </a:r>
          </a:p>
          <a:p>
            <a:pPr algn="just"/>
            <a:r>
              <a:rPr lang="en-US" dirty="0">
                <a:solidFill>
                  <a:srgbClr val="202124"/>
                </a:solidFill>
                <a:latin typeface="Times New Roman" panose="02020603050405020304" pitchFamily="18" charset="0"/>
                <a:cs typeface="Times New Roman" panose="02020603050405020304" pitchFamily="18" charset="0"/>
              </a:rPr>
              <a:t>S</a:t>
            </a:r>
            <a:r>
              <a:rPr lang="en-US" b="0" i="0" dirty="0">
                <a:solidFill>
                  <a:srgbClr val="202124"/>
                </a:solidFill>
                <a:effectLst/>
                <a:latin typeface="Times New Roman" panose="02020603050405020304" pitchFamily="18" charset="0"/>
                <a:cs typeface="Times New Roman" panose="02020603050405020304" pitchFamily="18" charset="0"/>
              </a:rPr>
              <a:t>o the median of 3, 5, 7, 9 is </a:t>
            </a:r>
            <a:r>
              <a:rPr lang="en-US" b="0" i="0" dirty="0">
                <a:solidFill>
                  <a:srgbClr val="040C28"/>
                </a:solidFill>
                <a:effectLst/>
                <a:latin typeface="Times New Roman" panose="02020603050405020304" pitchFamily="18" charset="0"/>
                <a:cs typeface="Times New Roman" panose="02020603050405020304" pitchFamily="18" charset="0"/>
              </a:rPr>
              <a:t>(5+7)/2 = 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648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513E-3234-BFC0-56D3-71D0FAA290A6}"/>
              </a:ext>
            </a:extLst>
          </p:cNvPr>
          <p:cNvSpPr>
            <a:spLocks noGrp="1"/>
          </p:cNvSpPr>
          <p:nvPr>
            <p:ph type="title"/>
          </p:nvPr>
        </p:nvSpPr>
        <p:spPr/>
        <p:txBody>
          <a:bodyPr/>
          <a:lstStyle/>
          <a:p>
            <a:r>
              <a:rPr lang="en-US" dirty="0"/>
              <a:t>Mode</a:t>
            </a:r>
          </a:p>
        </p:txBody>
      </p:sp>
      <p:sp>
        <p:nvSpPr>
          <p:cNvPr id="3" name="Content Placeholder 2">
            <a:extLst>
              <a:ext uri="{FF2B5EF4-FFF2-40B4-BE49-F238E27FC236}">
                <a16:creationId xmlns:a16="http://schemas.microsoft.com/office/drawing/2014/main" id="{6602DA84-3594-E912-7A61-9BE32140D5A4}"/>
              </a:ext>
            </a:extLst>
          </p:cNvPr>
          <p:cNvSpPr>
            <a:spLocks noGrp="1"/>
          </p:cNvSpPr>
          <p:nvPr>
            <p:ph idx="1"/>
          </p:nvPr>
        </p:nvSpPr>
        <p:spPr>
          <a:xfrm>
            <a:off x="838200" y="1825624"/>
            <a:ext cx="10515600" cy="4956175"/>
          </a:xfrm>
        </p:spPr>
        <p:txBody>
          <a:bodyPr/>
          <a:lstStyle/>
          <a:p>
            <a:r>
              <a:rPr lang="en-US" b="0" i="0" dirty="0">
                <a:solidFill>
                  <a:srgbClr val="202124"/>
                </a:solidFill>
                <a:effectLst/>
                <a:latin typeface="Times New Roman" panose="02020603050405020304" pitchFamily="18" charset="0"/>
                <a:cs typeface="Times New Roman" panose="02020603050405020304" pitchFamily="18" charset="0"/>
              </a:rPr>
              <a:t>The mode in statistics refers to a number in a set of numbers that appears the most often. </a:t>
            </a:r>
          </a:p>
          <a:p>
            <a:r>
              <a:rPr lang="en-US" b="0" i="0" dirty="0">
                <a:solidFill>
                  <a:srgbClr val="202124"/>
                </a:solidFill>
                <a:effectLst/>
                <a:latin typeface="Times New Roman" panose="02020603050405020304" pitchFamily="18" charset="0"/>
                <a:cs typeface="Times New Roman" panose="02020603050405020304" pitchFamily="18" charset="0"/>
              </a:rPr>
              <a:t>For example, </a:t>
            </a:r>
            <a:r>
              <a:rPr lang="en-US" b="0" i="0" dirty="0">
                <a:solidFill>
                  <a:srgbClr val="040C28"/>
                </a:solidFill>
                <a:effectLst/>
                <a:latin typeface="Times New Roman" panose="02020603050405020304" pitchFamily="18" charset="0"/>
                <a:cs typeface="Times New Roman" panose="02020603050405020304" pitchFamily="18" charset="0"/>
              </a:rPr>
              <a:t>if a set of numbers contained the following digits, 1, 1, 3, 5, 6, 6, 7, 7, 7, 8, the mode would be 7, as it appears the most out of all the numbers in the set</a:t>
            </a:r>
            <a:r>
              <a:rPr lang="en-US" b="0" i="0" dirty="0">
                <a:solidFill>
                  <a:srgbClr val="202124"/>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5602" name="Picture 2" descr="Mode Formula with Example">
            <a:extLst>
              <a:ext uri="{FF2B5EF4-FFF2-40B4-BE49-F238E27FC236}">
                <a16:creationId xmlns:a16="http://schemas.microsoft.com/office/drawing/2014/main" id="{63BDEA16-599F-FEFB-87D0-40E2EA3B7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970" y="4303711"/>
            <a:ext cx="5337401" cy="247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54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ACAE-0FF2-79EE-CEEE-EF011D3FBCF8}"/>
              </a:ext>
            </a:extLst>
          </p:cNvPr>
          <p:cNvSpPr>
            <a:spLocks noGrp="1"/>
          </p:cNvSpPr>
          <p:nvPr>
            <p:ph type="title"/>
          </p:nvPr>
        </p:nvSpPr>
        <p:spPr>
          <a:xfrm>
            <a:off x="838200" y="365126"/>
            <a:ext cx="10515600" cy="673100"/>
          </a:xfrm>
        </p:spPr>
        <p:txBody>
          <a:bodyPr>
            <a:normAutofit fontScale="90000"/>
          </a:bodyPr>
          <a:lstStyle/>
          <a:p>
            <a:r>
              <a:rPr lang="en-US" dirty="0"/>
              <a:t>Cont.   </a:t>
            </a:r>
          </a:p>
        </p:txBody>
      </p:sp>
      <p:sp>
        <p:nvSpPr>
          <p:cNvPr id="3" name="Content Placeholder 2">
            <a:extLst>
              <a:ext uri="{FF2B5EF4-FFF2-40B4-BE49-F238E27FC236}">
                <a16:creationId xmlns:a16="http://schemas.microsoft.com/office/drawing/2014/main" id="{C9907798-3603-6CF0-FFE6-04A061F7D49B}"/>
              </a:ext>
            </a:extLst>
          </p:cNvPr>
          <p:cNvSpPr>
            <a:spLocks noGrp="1"/>
          </p:cNvSpPr>
          <p:nvPr>
            <p:ph idx="1"/>
          </p:nvPr>
        </p:nvSpPr>
        <p:spPr>
          <a:xfrm>
            <a:off x="838200" y="1419225"/>
            <a:ext cx="10515600" cy="4757738"/>
          </a:xfrm>
        </p:spPr>
        <p:txBody>
          <a:bodyPr/>
          <a:lstStyle/>
          <a:p>
            <a:pPr algn="just"/>
            <a:r>
              <a:rPr lang="en-US" b="0" i="0" dirty="0">
                <a:solidFill>
                  <a:srgbClr val="32325D"/>
                </a:solidFill>
                <a:effectLst/>
                <a:latin typeface="proxima-nova"/>
              </a:rPr>
              <a:t>When using Statistics for Data Analytics, </a:t>
            </a:r>
            <a:r>
              <a:rPr lang="en-US" b="1" i="0" dirty="0">
                <a:solidFill>
                  <a:srgbClr val="32325D"/>
                </a:solidFill>
                <a:effectLst/>
                <a:latin typeface="proxima-nova"/>
              </a:rPr>
              <a:t>Mean</a:t>
            </a:r>
            <a:r>
              <a:rPr lang="en-US" b="0" i="0" dirty="0">
                <a:solidFill>
                  <a:srgbClr val="32325D"/>
                </a:solidFill>
                <a:effectLst/>
                <a:latin typeface="proxima-nova"/>
              </a:rPr>
              <a:t> is preferred when data is symmetrically distributed. However, when data possess skewed characteristics or ordinal type, the </a:t>
            </a:r>
            <a:r>
              <a:rPr lang="en-US" b="1" i="0" dirty="0">
                <a:solidFill>
                  <a:srgbClr val="32325D"/>
                </a:solidFill>
                <a:effectLst/>
                <a:latin typeface="proxima-nova"/>
              </a:rPr>
              <a:t>Median</a:t>
            </a:r>
            <a:r>
              <a:rPr lang="en-US" b="0" i="0" dirty="0">
                <a:solidFill>
                  <a:srgbClr val="32325D"/>
                </a:solidFill>
                <a:effectLst/>
                <a:latin typeface="proxima-nova"/>
              </a:rPr>
              <a:t> should be the optimal choice, and if the data type is categorical, the </a:t>
            </a:r>
            <a:r>
              <a:rPr lang="en-US" b="1" i="0" dirty="0">
                <a:solidFill>
                  <a:srgbClr val="32325D"/>
                </a:solidFill>
                <a:effectLst/>
                <a:latin typeface="proxima-nova"/>
              </a:rPr>
              <a:t>Mode</a:t>
            </a:r>
            <a:r>
              <a:rPr lang="en-US" b="0" i="0" dirty="0">
                <a:solidFill>
                  <a:srgbClr val="32325D"/>
                </a:solidFill>
                <a:effectLst/>
                <a:latin typeface="proxima-nova"/>
              </a:rPr>
              <a:t> is the best choice.</a:t>
            </a:r>
            <a:endParaRPr lang="en-US" dirty="0"/>
          </a:p>
        </p:txBody>
      </p:sp>
      <p:pic>
        <p:nvPicPr>
          <p:cNvPr id="18434" name="Picture 2" descr="Range of Values of a Median">
            <a:extLst>
              <a:ext uri="{FF2B5EF4-FFF2-40B4-BE49-F238E27FC236}">
                <a16:creationId xmlns:a16="http://schemas.microsoft.com/office/drawing/2014/main" id="{8AC24A18-F0CF-C147-D037-852A3634B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9149"/>
            <a:ext cx="64008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83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5F4B-E4AD-1FEB-1013-20424B149FD6}"/>
              </a:ext>
            </a:extLst>
          </p:cNvPr>
          <p:cNvSpPr>
            <a:spLocks noGrp="1"/>
          </p:cNvSpPr>
          <p:nvPr>
            <p:ph type="title"/>
          </p:nvPr>
        </p:nvSpPr>
        <p:spPr>
          <a:xfrm>
            <a:off x="838200" y="365126"/>
            <a:ext cx="10515600" cy="596900"/>
          </a:xfrm>
        </p:spPr>
        <p:txBody>
          <a:bodyPr>
            <a:normAutofit fontScale="90000"/>
          </a:bodyPr>
          <a:lstStyle/>
          <a:p>
            <a:br>
              <a:rPr lang="en-US" b="1" i="0" dirty="0">
                <a:solidFill>
                  <a:srgbClr val="32325D"/>
                </a:solidFill>
                <a:effectLst/>
                <a:latin typeface="proxima-nova"/>
              </a:rPr>
            </a:br>
            <a:r>
              <a:rPr lang="en-US" b="1" i="0" dirty="0">
                <a:solidFill>
                  <a:srgbClr val="32325D"/>
                </a:solidFill>
                <a:effectLst/>
                <a:latin typeface="proxima-nova"/>
              </a:rPr>
              <a:t>Variability</a:t>
            </a:r>
            <a:br>
              <a:rPr lang="en-US" b="1" i="0" dirty="0">
                <a:solidFill>
                  <a:srgbClr val="32325D"/>
                </a:solidFill>
                <a:effectLst/>
                <a:latin typeface="proxima-nova"/>
              </a:rPr>
            </a:br>
            <a:endParaRPr lang="en-US" dirty="0"/>
          </a:p>
        </p:txBody>
      </p:sp>
      <p:sp>
        <p:nvSpPr>
          <p:cNvPr id="3" name="Content Placeholder 2">
            <a:extLst>
              <a:ext uri="{FF2B5EF4-FFF2-40B4-BE49-F238E27FC236}">
                <a16:creationId xmlns:a16="http://schemas.microsoft.com/office/drawing/2014/main" id="{E10A375D-C6DD-8335-5A43-07AA1D3149EB}"/>
              </a:ext>
            </a:extLst>
          </p:cNvPr>
          <p:cNvSpPr>
            <a:spLocks noGrp="1"/>
          </p:cNvSpPr>
          <p:nvPr>
            <p:ph idx="1"/>
          </p:nvPr>
        </p:nvSpPr>
        <p:spPr>
          <a:xfrm>
            <a:off x="838200" y="1152524"/>
            <a:ext cx="10515600" cy="5705475"/>
          </a:xfrm>
        </p:spPr>
        <p:txBody>
          <a:bodyPr>
            <a:normAutofit/>
          </a:bodyPr>
          <a:lstStyle/>
          <a:p>
            <a:pPr algn="just"/>
            <a:r>
              <a:rPr lang="en-US" b="0" i="0" dirty="0">
                <a:solidFill>
                  <a:srgbClr val="32325D"/>
                </a:solidFill>
                <a:effectLst/>
                <a:latin typeface="Times New Roman" panose="02020603050405020304" pitchFamily="18" charset="0"/>
                <a:cs typeface="Times New Roman" panose="02020603050405020304" pitchFamily="18" charset="0"/>
              </a:rPr>
              <a:t>In Statistics, the dispersion of data from each other is referred to as variability. It gives an extent to which data can be stretched or squeezed. It can be better understood if we do a univariate analysis of features. A few key terms to be aware of when using Statistics for Data Analytics are –</a:t>
            </a:r>
          </a:p>
        </p:txBody>
      </p:sp>
    </p:spTree>
    <p:extLst>
      <p:ext uri="{BB962C8B-B14F-4D97-AF65-F5344CB8AC3E}">
        <p14:creationId xmlns:p14="http://schemas.microsoft.com/office/powerpoint/2010/main" val="341715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5A8E-B387-8D14-5396-469CB5778CE5}"/>
              </a:ext>
            </a:extLst>
          </p:cNvPr>
          <p:cNvSpPr>
            <a:spLocks noGrp="1"/>
          </p:cNvSpPr>
          <p:nvPr>
            <p:ph type="title"/>
          </p:nvPr>
        </p:nvSpPr>
        <p:spPr/>
        <p:txBody>
          <a:bodyPr/>
          <a:lstStyle/>
          <a:p>
            <a:r>
              <a:rPr lang="en-US" b="1" i="0" dirty="0">
                <a:solidFill>
                  <a:srgbClr val="32325D"/>
                </a:solidFill>
                <a:effectLst/>
                <a:latin typeface="proxima-nova"/>
              </a:rPr>
              <a:t>Interquartile Range [IQR]:</a:t>
            </a:r>
            <a:endParaRPr lang="en-US" dirty="0"/>
          </a:p>
        </p:txBody>
      </p:sp>
      <p:sp>
        <p:nvSpPr>
          <p:cNvPr id="3" name="Content Placeholder 2">
            <a:extLst>
              <a:ext uri="{FF2B5EF4-FFF2-40B4-BE49-F238E27FC236}">
                <a16:creationId xmlns:a16="http://schemas.microsoft.com/office/drawing/2014/main" id="{96447713-23E2-CEBA-3368-7F932F631234}"/>
              </a:ext>
            </a:extLst>
          </p:cNvPr>
          <p:cNvSpPr>
            <a:spLocks noGrp="1"/>
          </p:cNvSpPr>
          <p:nvPr>
            <p:ph idx="1"/>
          </p:nvPr>
        </p:nvSpPr>
        <p:spPr>
          <a:xfrm>
            <a:off x="838200" y="1825624"/>
            <a:ext cx="10515600" cy="4956175"/>
          </a:xfrm>
        </p:spPr>
        <p:txBody>
          <a:bodyPr/>
          <a:lstStyle/>
          <a:p>
            <a:pPr algn="just"/>
            <a:r>
              <a:rPr lang="en-US" b="0" i="0" dirty="0">
                <a:effectLst/>
                <a:latin typeface="Times New Roman" panose="02020603050405020304" pitchFamily="18" charset="0"/>
                <a:cs typeface="Times New Roman" panose="02020603050405020304" pitchFamily="18" charset="0"/>
              </a:rPr>
              <a:t>The difference between the largest and smallest value is known as Range. If the data is partitioned into four parts, it is termed a Quartile, and the difference between the third and first Quartile is known as IQR. A box plot is used in such cases to determine Spread, Outliers, and IQR.</a:t>
            </a:r>
          </a:p>
          <a:p>
            <a:endParaRPr lang="en-US" dirty="0"/>
          </a:p>
        </p:txBody>
      </p:sp>
      <p:pic>
        <p:nvPicPr>
          <p:cNvPr id="4" name="Picture 2" descr="Expert Maths Tutoring in the UK - Boost Your Scores with Cuemath">
            <a:extLst>
              <a:ext uri="{FF2B5EF4-FFF2-40B4-BE49-F238E27FC236}">
                <a16:creationId xmlns:a16="http://schemas.microsoft.com/office/drawing/2014/main" id="{906C872E-F6B8-6C98-373D-041DF2ED0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3951514"/>
            <a:ext cx="10467975" cy="276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46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163-6ADE-1563-AC69-1897BFCB35E9}"/>
              </a:ext>
            </a:extLst>
          </p:cNvPr>
          <p:cNvSpPr>
            <a:spLocks noGrp="1"/>
          </p:cNvSpPr>
          <p:nvPr>
            <p:ph type="title"/>
          </p:nvPr>
        </p:nvSpPr>
        <p:spPr>
          <a:xfrm>
            <a:off x="838200" y="365126"/>
            <a:ext cx="10515600" cy="799646"/>
          </a:xfrm>
        </p:spPr>
        <p:txBody>
          <a:bodyPr/>
          <a:lstStyle/>
          <a:p>
            <a:r>
              <a:rPr lang="en-US" dirty="0"/>
              <a:t>Example</a:t>
            </a:r>
          </a:p>
        </p:txBody>
      </p:sp>
      <p:sp>
        <p:nvSpPr>
          <p:cNvPr id="3" name="Content Placeholder 2">
            <a:extLst>
              <a:ext uri="{FF2B5EF4-FFF2-40B4-BE49-F238E27FC236}">
                <a16:creationId xmlns:a16="http://schemas.microsoft.com/office/drawing/2014/main" id="{3B3E90F4-F54A-B555-DF94-FAC64114FB9E}"/>
              </a:ext>
            </a:extLst>
          </p:cNvPr>
          <p:cNvSpPr>
            <a:spLocks noGrp="1"/>
          </p:cNvSpPr>
          <p:nvPr>
            <p:ph idx="1"/>
          </p:nvPr>
        </p:nvSpPr>
        <p:spPr>
          <a:xfrm>
            <a:off x="838200" y="1502228"/>
            <a:ext cx="10515600" cy="5355771"/>
          </a:xfrm>
        </p:spPr>
        <p:txBody>
          <a:bodyPr/>
          <a:lstStyle/>
          <a:p>
            <a:pPr algn="just"/>
            <a:r>
              <a:rPr lang="en-US" b="0" i="0" dirty="0">
                <a:solidFill>
                  <a:srgbClr val="202124"/>
                </a:solidFill>
                <a:effectLst/>
                <a:latin typeface="Google Sans"/>
              </a:rPr>
              <a:t>In order to calculate it, you need to first arrange your data points in order from the lowest to the greatest, then identify your 1</a:t>
            </a:r>
            <a:r>
              <a:rPr lang="en-US" b="0" i="0" baseline="30000" dirty="0">
                <a:solidFill>
                  <a:srgbClr val="202124"/>
                </a:solidFill>
                <a:effectLst/>
                <a:latin typeface="Google Sans"/>
              </a:rPr>
              <a:t>st</a:t>
            </a:r>
            <a:r>
              <a:rPr lang="en-US" b="0" i="0" dirty="0">
                <a:solidFill>
                  <a:srgbClr val="202124"/>
                </a:solidFill>
                <a:effectLst/>
                <a:latin typeface="Google Sans"/>
              </a:rPr>
              <a:t> and 3</a:t>
            </a:r>
            <a:r>
              <a:rPr lang="en-US" b="0" i="0" baseline="30000" dirty="0">
                <a:solidFill>
                  <a:srgbClr val="202124"/>
                </a:solidFill>
                <a:effectLst/>
                <a:latin typeface="Google Sans"/>
              </a:rPr>
              <a:t>rd</a:t>
            </a:r>
            <a:r>
              <a:rPr lang="en-US" b="0" i="0" dirty="0">
                <a:solidFill>
                  <a:srgbClr val="202124"/>
                </a:solidFill>
                <a:effectLst/>
                <a:latin typeface="Google Sans"/>
              </a:rPr>
              <a:t> quartile positions by using the IQR formula </a:t>
            </a:r>
            <a:r>
              <a:rPr lang="en-US" b="0" i="0" dirty="0">
                <a:solidFill>
                  <a:srgbClr val="040C28"/>
                </a:solidFill>
                <a:effectLst/>
                <a:latin typeface="Google Sans"/>
              </a:rPr>
              <a:t>(N+1)/4 and 3 × (N+1)/4</a:t>
            </a:r>
            <a:r>
              <a:rPr lang="en-US" b="0" i="0" dirty="0">
                <a:solidFill>
                  <a:srgbClr val="202124"/>
                </a:solidFill>
                <a:effectLst/>
                <a:latin typeface="Google Sans"/>
              </a:rPr>
              <a:t> respectively, where N represents the number of points in the data set.</a:t>
            </a:r>
            <a:endParaRPr lang="en-US" dirty="0"/>
          </a:p>
        </p:txBody>
      </p:sp>
      <p:pic>
        <p:nvPicPr>
          <p:cNvPr id="4" name="Picture 2" descr="InterQuartile Range (IQR)">
            <a:extLst>
              <a:ext uri="{FF2B5EF4-FFF2-40B4-BE49-F238E27FC236}">
                <a16:creationId xmlns:a16="http://schemas.microsoft.com/office/drawing/2014/main" id="{EAD60D6B-86CE-4C8D-23AA-583753DDC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486" y="3521529"/>
            <a:ext cx="8066314" cy="271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56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861B-0DDA-E1AF-9A1D-6E31288EFC06}"/>
              </a:ext>
            </a:extLst>
          </p:cNvPr>
          <p:cNvSpPr>
            <a:spLocks noGrp="1"/>
          </p:cNvSpPr>
          <p:nvPr>
            <p:ph type="title"/>
          </p:nvPr>
        </p:nvSpPr>
        <p:spPr/>
        <p:txBody>
          <a:bodyPr/>
          <a:lstStyle/>
          <a:p>
            <a:r>
              <a:rPr lang="en-US" sz="4400" b="1" i="0" dirty="0">
                <a:effectLst/>
                <a:latin typeface="Times New Roman" panose="02020603050405020304" pitchFamily="18" charset="0"/>
                <a:cs typeface="Times New Roman" panose="02020603050405020304" pitchFamily="18" charset="0"/>
              </a:rPr>
              <a:t>Standard Deviation</a:t>
            </a:r>
            <a:endParaRPr lang="en-US" dirty="0"/>
          </a:p>
        </p:txBody>
      </p:sp>
      <p:sp>
        <p:nvSpPr>
          <p:cNvPr id="3" name="Content Placeholder 2">
            <a:extLst>
              <a:ext uri="{FF2B5EF4-FFF2-40B4-BE49-F238E27FC236}">
                <a16:creationId xmlns:a16="http://schemas.microsoft.com/office/drawing/2014/main" id="{E3715734-713A-D0D1-3C9E-A525831CDDC3}"/>
              </a:ext>
            </a:extLst>
          </p:cNvPr>
          <p:cNvSpPr>
            <a:spLocks noGrp="1"/>
          </p:cNvSpPr>
          <p:nvPr>
            <p:ph idx="1"/>
          </p:nvPr>
        </p:nvSpPr>
        <p:spPr>
          <a:xfrm>
            <a:off x="838200" y="1825624"/>
            <a:ext cx="10515600" cy="5032375"/>
          </a:xfrm>
        </p:spPr>
        <p:txBody>
          <a:bodyPr>
            <a:normAutofit/>
          </a:bodyPr>
          <a:lstStyle/>
          <a:p>
            <a:pPr algn="just"/>
            <a:r>
              <a:rPr lang="en-US" sz="3500" b="0" i="0" dirty="0">
                <a:solidFill>
                  <a:srgbClr val="32325D"/>
                </a:solidFill>
                <a:effectLst/>
                <a:latin typeface="Times New Roman" panose="02020603050405020304" pitchFamily="18" charset="0"/>
                <a:cs typeface="Times New Roman" panose="02020603050405020304" pitchFamily="18" charset="0"/>
              </a:rPr>
              <a:t>A value that shows the amount of variation in population data is termed Population Standard Deviation. In a given distribution, the Standard Deviation is used to find how far one value lies from the other. In the actual case, the sample population is calculated where n is the size of the sample and n-1 is the considered sample size </a:t>
            </a:r>
            <a:endParaRPr lang="en-US" sz="35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sz="3500" b="1" i="0" dirty="0">
              <a:solidFill>
                <a:srgbClr val="32325D"/>
              </a:solidFill>
              <a:effectLst/>
              <a:latin typeface="Times New Roman" panose="02020603050405020304" pitchFamily="18" charset="0"/>
              <a:cs typeface="Times New Roman" panose="02020603050405020304" pitchFamily="18" charset="0"/>
            </a:endParaRPr>
          </a:p>
          <a:p>
            <a:br>
              <a:rPr lang="en-US" dirty="0"/>
            </a:br>
            <a:endParaRPr lang="en-US" dirty="0"/>
          </a:p>
        </p:txBody>
      </p:sp>
    </p:spTree>
    <p:extLst>
      <p:ext uri="{BB962C8B-B14F-4D97-AF65-F5344CB8AC3E}">
        <p14:creationId xmlns:p14="http://schemas.microsoft.com/office/powerpoint/2010/main" val="3578588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0622-60AA-477D-722D-B68DD4766C8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3C38E6-1138-7541-04FB-5F43BFCE2138}"/>
              </a:ext>
            </a:extLst>
          </p:cNvPr>
          <p:cNvSpPr>
            <a:spLocks noGrp="1"/>
          </p:cNvSpPr>
          <p:nvPr>
            <p:ph idx="1"/>
          </p:nvPr>
        </p:nvSpPr>
        <p:spPr/>
        <p:txBody>
          <a:bodyPr/>
          <a:lstStyle/>
          <a:p>
            <a:endParaRPr lang="en-US"/>
          </a:p>
        </p:txBody>
      </p:sp>
      <p:pic>
        <p:nvPicPr>
          <p:cNvPr id="28678" name="Picture 6" descr="Measures of Dispersion | Standard Deviation and Variance | K2 Analytics">
            <a:extLst>
              <a:ext uri="{FF2B5EF4-FFF2-40B4-BE49-F238E27FC236}">
                <a16:creationId xmlns:a16="http://schemas.microsoft.com/office/drawing/2014/main" id="{30EF058F-921F-BBB4-087D-E78C7BFD4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234724"/>
            <a:ext cx="10613571" cy="2752725"/>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Standard deviation calculation - Excel formula | Exceljet">
            <a:extLst>
              <a:ext uri="{FF2B5EF4-FFF2-40B4-BE49-F238E27FC236}">
                <a16:creationId xmlns:a16="http://schemas.microsoft.com/office/drawing/2014/main" id="{2242E832-BD29-2AE4-9F61-E03BDD2B8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987449"/>
            <a:ext cx="1040674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766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80A2-5E22-E939-AD23-B2B086E23930}"/>
              </a:ext>
            </a:extLst>
          </p:cNvPr>
          <p:cNvSpPr>
            <a:spLocks noGrp="1"/>
          </p:cNvSpPr>
          <p:nvPr>
            <p:ph type="title"/>
          </p:nvPr>
        </p:nvSpPr>
        <p:spPr>
          <a:xfrm>
            <a:off x="838200" y="365126"/>
            <a:ext cx="10515600" cy="647246"/>
          </a:xfrm>
        </p:spPr>
        <p:txBody>
          <a:bodyPr>
            <a:normAutofit fontScale="90000"/>
          </a:bodyPr>
          <a:lstStyle/>
          <a:p>
            <a:r>
              <a:rPr lang="en-US" sz="4400" b="1" i="0" dirty="0">
                <a:solidFill>
                  <a:srgbClr val="32325D"/>
                </a:solidFill>
                <a:effectLst/>
                <a:latin typeface="Times New Roman" panose="02020603050405020304" pitchFamily="18" charset="0"/>
                <a:cs typeface="Times New Roman" panose="02020603050405020304" pitchFamily="18" charset="0"/>
              </a:rPr>
              <a:t>Variance</a:t>
            </a:r>
            <a:endParaRPr lang="en-US" dirty="0"/>
          </a:p>
        </p:txBody>
      </p:sp>
      <p:sp>
        <p:nvSpPr>
          <p:cNvPr id="3" name="Content Placeholder 2">
            <a:extLst>
              <a:ext uri="{FF2B5EF4-FFF2-40B4-BE49-F238E27FC236}">
                <a16:creationId xmlns:a16="http://schemas.microsoft.com/office/drawing/2014/main" id="{C311BAFD-A6A9-2461-7C8D-27A1066ECDD3}"/>
              </a:ext>
            </a:extLst>
          </p:cNvPr>
          <p:cNvSpPr>
            <a:spLocks noGrp="1"/>
          </p:cNvSpPr>
          <p:nvPr>
            <p:ph idx="1"/>
          </p:nvPr>
        </p:nvSpPr>
        <p:spPr>
          <a:xfrm>
            <a:off x="838200" y="1534886"/>
            <a:ext cx="10515600" cy="4642077"/>
          </a:xfrm>
        </p:spPr>
        <p:txBody>
          <a:bodyPr/>
          <a:lstStyle/>
          <a:p>
            <a:pPr algn="just"/>
            <a:r>
              <a:rPr lang="en-US" sz="2800" b="0" i="0" dirty="0">
                <a:solidFill>
                  <a:srgbClr val="32325D"/>
                </a:solidFill>
                <a:effectLst/>
                <a:latin typeface="Times New Roman" panose="02020603050405020304" pitchFamily="18" charset="0"/>
                <a:cs typeface="Times New Roman" panose="02020603050405020304" pitchFamily="18" charset="0"/>
              </a:rPr>
              <a:t> </a:t>
            </a:r>
            <a:r>
              <a:rPr lang="en-US" sz="2800" b="0" i="0" dirty="0">
                <a:effectLst/>
                <a:latin typeface="Times New Roman" panose="02020603050405020304" pitchFamily="18" charset="0"/>
                <a:cs typeface="Times New Roman" panose="02020603050405020304" pitchFamily="18" charset="0"/>
              </a:rPr>
              <a:t>An average squared deviation obtained on population</a:t>
            </a:r>
            <a:r>
              <a:rPr lang="en-US" sz="2800" b="1" i="0" dirty="0">
                <a:effectLst/>
                <a:latin typeface="Times New Roman" panose="02020603050405020304" pitchFamily="18" charset="0"/>
                <a:cs typeface="Times New Roman" panose="02020603050405020304" pitchFamily="18" charset="0"/>
              </a:rPr>
              <a:t> </a:t>
            </a:r>
            <a:r>
              <a:rPr lang="en-US" sz="2800" b="0" i="0" dirty="0">
                <a:effectLst/>
                <a:latin typeface="Times New Roman" panose="02020603050405020304" pitchFamily="18" charset="0"/>
                <a:cs typeface="Times New Roman" panose="02020603050405020304" pitchFamily="18" charset="0"/>
              </a:rPr>
              <a:t>is termed the Variance. In a given distribution, the Variance value tells us the degree of spread of data. Higher Variance indicates that data points are located away from the Mean.</a:t>
            </a:r>
          </a:p>
          <a:p>
            <a:endParaRPr lang="en-US" dirty="0"/>
          </a:p>
        </p:txBody>
      </p:sp>
      <p:pic>
        <p:nvPicPr>
          <p:cNvPr id="29698" name="Picture 2" descr="Variance (video lessons, formula, examples, solutions)">
            <a:extLst>
              <a:ext uri="{FF2B5EF4-FFF2-40B4-BE49-F238E27FC236}">
                <a16:creationId xmlns:a16="http://schemas.microsoft.com/office/drawing/2014/main" id="{28A53D06-1DD6-FA3D-48C3-963083744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3429000"/>
            <a:ext cx="8327571"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72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5BFD-CC91-7AC0-4BF7-7534256B37EF}"/>
              </a:ext>
            </a:extLst>
          </p:cNvPr>
          <p:cNvSpPr>
            <a:spLocks noGrp="1"/>
          </p:cNvSpPr>
          <p:nvPr>
            <p:ph type="title"/>
          </p:nvPr>
        </p:nvSpPr>
        <p:spPr/>
        <p:txBody>
          <a:bodyPr/>
          <a:lstStyle/>
          <a:p>
            <a:r>
              <a:rPr lang="en-US" b="1" dirty="0"/>
              <a:t>Example-</a:t>
            </a:r>
          </a:p>
        </p:txBody>
      </p:sp>
      <p:sp>
        <p:nvSpPr>
          <p:cNvPr id="3" name="Content Placeholder 2">
            <a:extLst>
              <a:ext uri="{FF2B5EF4-FFF2-40B4-BE49-F238E27FC236}">
                <a16:creationId xmlns:a16="http://schemas.microsoft.com/office/drawing/2014/main" id="{2A6B3891-83DC-CEF0-5E05-78C246D6D21B}"/>
              </a:ext>
            </a:extLst>
          </p:cNvPr>
          <p:cNvSpPr>
            <a:spLocks noGrp="1"/>
          </p:cNvSpPr>
          <p:nvPr>
            <p:ph idx="1"/>
          </p:nvPr>
        </p:nvSpPr>
        <p:spPr/>
        <p:txBody>
          <a:bodyPr/>
          <a:lstStyle/>
          <a:p>
            <a:endParaRPr lang="en-US"/>
          </a:p>
        </p:txBody>
      </p:sp>
      <p:pic>
        <p:nvPicPr>
          <p:cNvPr id="30722" name="Picture 2" descr="How To Calculate Variance in Excel [Step-by-Step Guide]">
            <a:extLst>
              <a:ext uri="{FF2B5EF4-FFF2-40B4-BE49-F238E27FC236}">
                <a16:creationId xmlns:a16="http://schemas.microsoft.com/office/drawing/2014/main" id="{6C38597A-5D97-2ABD-B96B-A9CBA4532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439400"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3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D52A-EC4C-59DE-B920-AABE8629312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CB3DBE2-5E4C-3FE0-B397-A51812D22D5C}"/>
              </a:ext>
            </a:extLst>
          </p:cNvPr>
          <p:cNvSpPr>
            <a:spLocks noGrp="1"/>
          </p:cNvSpPr>
          <p:nvPr>
            <p:ph idx="1"/>
          </p:nvPr>
        </p:nvSpPr>
        <p:spPr/>
        <p:txBody>
          <a:bodyPr/>
          <a:lstStyle/>
          <a:p>
            <a:endParaRPr lang="en-US" dirty="0"/>
          </a:p>
        </p:txBody>
      </p:sp>
      <p:pic>
        <p:nvPicPr>
          <p:cNvPr id="1026" name="Picture 2" descr="Exploratory Data Analysis – An Important Step in Data Science - CAMELOT Blog">
            <a:extLst>
              <a:ext uri="{FF2B5EF4-FFF2-40B4-BE49-F238E27FC236}">
                <a16:creationId xmlns:a16="http://schemas.microsoft.com/office/drawing/2014/main" id="{D329337C-A3D0-D168-EFDE-D1F3ADDA0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0"/>
            <a:ext cx="12045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54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C6C9-B942-0F18-96D3-35ED816376E1}"/>
              </a:ext>
            </a:extLst>
          </p:cNvPr>
          <p:cNvSpPr>
            <a:spLocks noGrp="1"/>
          </p:cNvSpPr>
          <p:nvPr>
            <p:ph type="title"/>
          </p:nvPr>
        </p:nvSpPr>
        <p:spPr/>
        <p:txBody>
          <a:bodyPr>
            <a:normAutofit fontScale="90000"/>
          </a:bodyPr>
          <a:lstStyle/>
          <a:p>
            <a:pPr algn="ctr"/>
            <a:r>
              <a:rPr lang="en-US" b="1" i="0" dirty="0">
                <a:solidFill>
                  <a:srgbClr val="222222"/>
                </a:solidFill>
                <a:effectLst/>
              </a:rPr>
              <a:t>Descriptive Statistics Based on the Shape of the Data</a:t>
            </a:r>
            <a:br>
              <a:rPr lang="en-US" b="0" i="0" dirty="0">
                <a:solidFill>
                  <a:srgbClr val="222222"/>
                </a:solidFill>
                <a:effectLst/>
                <a:latin typeface="Lato" panose="020F0502020204030204" pitchFamily="34" charset="0"/>
              </a:rPr>
            </a:br>
            <a:endParaRPr lang="en-US" dirty="0"/>
          </a:p>
        </p:txBody>
      </p:sp>
      <p:sp>
        <p:nvSpPr>
          <p:cNvPr id="3" name="Content Placeholder 2">
            <a:extLst>
              <a:ext uri="{FF2B5EF4-FFF2-40B4-BE49-F238E27FC236}">
                <a16:creationId xmlns:a16="http://schemas.microsoft.com/office/drawing/2014/main" id="{CE1B5A57-1353-3F38-1458-FE313E0362DD}"/>
              </a:ext>
            </a:extLst>
          </p:cNvPr>
          <p:cNvSpPr>
            <a:spLocks noGrp="1"/>
          </p:cNvSpPr>
          <p:nvPr>
            <p:ph idx="1"/>
          </p:nvPr>
        </p:nvSpPr>
        <p:spPr/>
        <p:txBody>
          <a:bodyPr/>
          <a:lstStyle/>
          <a:p>
            <a:pPr algn="just"/>
            <a:r>
              <a:rPr lang="en-US" b="0" i="0" dirty="0">
                <a:solidFill>
                  <a:srgbClr val="222222"/>
                </a:solidFill>
                <a:effectLst/>
              </a:rPr>
              <a:t>The shape of the data is important because deciding the probability of data is based on its shape. The shape describes the type of the graph.</a:t>
            </a:r>
            <a:endParaRPr lang="en-US" dirty="0"/>
          </a:p>
        </p:txBody>
      </p:sp>
      <p:pic>
        <p:nvPicPr>
          <p:cNvPr id="8" name="Picture 7">
            <a:extLst>
              <a:ext uri="{FF2B5EF4-FFF2-40B4-BE49-F238E27FC236}">
                <a16:creationId xmlns:a16="http://schemas.microsoft.com/office/drawing/2014/main" id="{126E2A5C-A602-ECB6-2C4D-A8BBD8A32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64" y="2782529"/>
            <a:ext cx="6990735" cy="3995477"/>
          </a:xfrm>
          <a:prstGeom prst="rect">
            <a:avLst/>
          </a:prstGeom>
        </p:spPr>
      </p:pic>
    </p:spTree>
    <p:extLst>
      <p:ext uri="{BB962C8B-B14F-4D97-AF65-F5344CB8AC3E}">
        <p14:creationId xmlns:p14="http://schemas.microsoft.com/office/powerpoint/2010/main" val="3401208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70E3-5931-08A1-AB10-F96ACD4B2180}"/>
              </a:ext>
            </a:extLst>
          </p:cNvPr>
          <p:cNvSpPr>
            <a:spLocks noGrp="1"/>
          </p:cNvSpPr>
          <p:nvPr>
            <p:ph type="title"/>
          </p:nvPr>
        </p:nvSpPr>
        <p:spPr/>
        <p:txBody>
          <a:bodyPr>
            <a:normAutofit/>
          </a:bodyPr>
          <a:lstStyle/>
          <a:p>
            <a:r>
              <a:rPr lang="en-US" b="1" i="0" dirty="0">
                <a:solidFill>
                  <a:srgbClr val="222222"/>
                </a:solidFill>
                <a:effectLst/>
                <a:latin typeface="Lato" panose="020F0502020204030204" pitchFamily="34" charset="0"/>
              </a:rPr>
              <a:t>The shape of the data can be measured by three methodologies</a:t>
            </a:r>
            <a:endParaRPr lang="en-US" b="1" dirty="0"/>
          </a:p>
        </p:txBody>
      </p:sp>
      <p:sp>
        <p:nvSpPr>
          <p:cNvPr id="3" name="Content Placeholder 2">
            <a:extLst>
              <a:ext uri="{FF2B5EF4-FFF2-40B4-BE49-F238E27FC236}">
                <a16:creationId xmlns:a16="http://schemas.microsoft.com/office/drawing/2014/main" id="{91B937AE-0585-00F9-0860-17D5CE5F9DF0}"/>
              </a:ext>
            </a:extLst>
          </p:cNvPr>
          <p:cNvSpPr>
            <a:spLocks noGrp="1"/>
          </p:cNvSpPr>
          <p:nvPr>
            <p:ph idx="1"/>
          </p:nvPr>
        </p:nvSpPr>
        <p:spPr/>
        <p:txBody>
          <a:bodyPr>
            <a:normAutofit/>
          </a:bodyPr>
          <a:lstStyle/>
          <a:p>
            <a:r>
              <a:rPr lang="en-US" sz="3200" b="0" i="0" dirty="0">
                <a:solidFill>
                  <a:srgbClr val="222222"/>
                </a:solidFill>
                <a:effectLst/>
              </a:rPr>
              <a:t>Symmetric</a:t>
            </a:r>
          </a:p>
          <a:p>
            <a:r>
              <a:rPr lang="en-US" sz="3200" b="0" i="0" dirty="0">
                <a:solidFill>
                  <a:srgbClr val="222222"/>
                </a:solidFill>
                <a:effectLst/>
              </a:rPr>
              <a:t>Skewness</a:t>
            </a:r>
          </a:p>
          <a:p>
            <a:r>
              <a:rPr lang="en-US" sz="3200" dirty="0">
                <a:solidFill>
                  <a:srgbClr val="222222"/>
                </a:solidFill>
              </a:rPr>
              <a:t>K</a:t>
            </a:r>
            <a:r>
              <a:rPr lang="en-US" sz="3200" b="0" i="0" dirty="0">
                <a:solidFill>
                  <a:srgbClr val="222222"/>
                </a:solidFill>
                <a:effectLst/>
              </a:rPr>
              <a:t>urtosis</a:t>
            </a:r>
            <a:endParaRPr lang="en-US" sz="3200" dirty="0"/>
          </a:p>
        </p:txBody>
      </p:sp>
    </p:spTree>
    <p:extLst>
      <p:ext uri="{BB962C8B-B14F-4D97-AF65-F5344CB8AC3E}">
        <p14:creationId xmlns:p14="http://schemas.microsoft.com/office/powerpoint/2010/main" val="4241638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2716-A026-E039-70C3-1C47FFE4181B}"/>
              </a:ext>
            </a:extLst>
          </p:cNvPr>
          <p:cNvSpPr>
            <a:spLocks noGrp="1"/>
          </p:cNvSpPr>
          <p:nvPr>
            <p:ph type="title"/>
          </p:nvPr>
        </p:nvSpPr>
        <p:spPr>
          <a:xfrm>
            <a:off x="838200" y="365125"/>
            <a:ext cx="10515600" cy="716423"/>
          </a:xfrm>
        </p:spPr>
        <p:txBody>
          <a:bodyPr/>
          <a:lstStyle/>
          <a:p>
            <a:r>
              <a:rPr lang="en-US" b="1" dirty="0"/>
              <a:t>1.</a:t>
            </a:r>
            <a:r>
              <a:rPr lang="en-US" b="1" i="0" dirty="0">
                <a:solidFill>
                  <a:srgbClr val="222222"/>
                </a:solidFill>
                <a:effectLst/>
                <a:latin typeface="Lato" panose="020F0502020204030204" pitchFamily="34" charset="0"/>
              </a:rPr>
              <a:t> Symmetric</a:t>
            </a:r>
            <a:endParaRPr lang="en-US" dirty="0"/>
          </a:p>
        </p:txBody>
      </p:sp>
      <p:sp>
        <p:nvSpPr>
          <p:cNvPr id="3" name="Content Placeholder 2">
            <a:extLst>
              <a:ext uri="{FF2B5EF4-FFF2-40B4-BE49-F238E27FC236}">
                <a16:creationId xmlns:a16="http://schemas.microsoft.com/office/drawing/2014/main" id="{1E1F0342-B1DB-4824-EC9A-5D94C933FA9D}"/>
              </a:ext>
            </a:extLst>
          </p:cNvPr>
          <p:cNvSpPr>
            <a:spLocks noGrp="1"/>
          </p:cNvSpPr>
          <p:nvPr>
            <p:ph idx="1"/>
          </p:nvPr>
        </p:nvSpPr>
        <p:spPr>
          <a:xfrm>
            <a:off x="838200" y="1209368"/>
            <a:ext cx="10515600" cy="5648632"/>
          </a:xfrm>
        </p:spPr>
        <p:txBody>
          <a:bodyPr>
            <a:normAutofit/>
          </a:bodyPr>
          <a:lstStyle/>
          <a:p>
            <a:pPr algn="just"/>
            <a:r>
              <a:rPr lang="en-US" sz="3200" dirty="0">
                <a:solidFill>
                  <a:srgbClr val="222222"/>
                </a:solidFill>
              </a:rPr>
              <a:t>In the symmetric shape of the graph, the data is distributed the same on both sides. In symmetric data, the mean and median are located close together. The curve formed by this symmetric graph is called a normal curve.</a:t>
            </a:r>
          </a:p>
        </p:txBody>
      </p:sp>
      <p:pic>
        <p:nvPicPr>
          <p:cNvPr id="6" name="Picture 5">
            <a:extLst>
              <a:ext uri="{FF2B5EF4-FFF2-40B4-BE49-F238E27FC236}">
                <a16:creationId xmlns:a16="http://schemas.microsoft.com/office/drawing/2014/main" id="{515669D9-E054-5457-2D52-0AC5998D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876" y="3067665"/>
            <a:ext cx="8618271" cy="3790335"/>
          </a:xfrm>
          <a:prstGeom prst="rect">
            <a:avLst/>
          </a:prstGeom>
        </p:spPr>
      </p:pic>
    </p:spTree>
    <p:extLst>
      <p:ext uri="{BB962C8B-B14F-4D97-AF65-F5344CB8AC3E}">
        <p14:creationId xmlns:p14="http://schemas.microsoft.com/office/powerpoint/2010/main" val="790017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BFDB-5029-AF20-654C-E7D2F5168AD7}"/>
              </a:ext>
            </a:extLst>
          </p:cNvPr>
          <p:cNvSpPr>
            <a:spLocks noGrp="1"/>
          </p:cNvSpPr>
          <p:nvPr>
            <p:ph type="title"/>
          </p:nvPr>
        </p:nvSpPr>
        <p:spPr>
          <a:xfrm>
            <a:off x="838200" y="365125"/>
            <a:ext cx="10515600" cy="795081"/>
          </a:xfrm>
        </p:spPr>
        <p:txBody>
          <a:bodyPr/>
          <a:lstStyle/>
          <a:p>
            <a:r>
              <a:rPr lang="en-US" b="1" i="0" dirty="0">
                <a:solidFill>
                  <a:srgbClr val="222222"/>
                </a:solidFill>
                <a:effectLst/>
                <a:latin typeface="Lato" panose="020F0502020204030204" pitchFamily="34" charset="0"/>
              </a:rPr>
              <a:t>2. Skewness</a:t>
            </a:r>
            <a:endParaRPr lang="en-US" dirty="0"/>
          </a:p>
        </p:txBody>
      </p:sp>
      <p:sp>
        <p:nvSpPr>
          <p:cNvPr id="3" name="Content Placeholder 2">
            <a:extLst>
              <a:ext uri="{FF2B5EF4-FFF2-40B4-BE49-F238E27FC236}">
                <a16:creationId xmlns:a16="http://schemas.microsoft.com/office/drawing/2014/main" id="{2874F9DC-C0F7-2785-8131-14A2D4EE0F2B}"/>
              </a:ext>
            </a:extLst>
          </p:cNvPr>
          <p:cNvSpPr>
            <a:spLocks noGrp="1"/>
          </p:cNvSpPr>
          <p:nvPr>
            <p:ph idx="1"/>
          </p:nvPr>
        </p:nvSpPr>
        <p:spPr>
          <a:xfrm>
            <a:off x="838200" y="1268360"/>
            <a:ext cx="10515600" cy="5589639"/>
          </a:xfrm>
        </p:spPr>
        <p:txBody>
          <a:bodyPr>
            <a:normAutofit lnSpcReduction="10000"/>
          </a:bodyPr>
          <a:lstStyle/>
          <a:p>
            <a:pPr algn="just"/>
            <a:r>
              <a:rPr lang="en-US" sz="3200" dirty="0">
                <a:solidFill>
                  <a:srgbClr val="222222"/>
                </a:solidFill>
              </a:rPr>
              <a:t>Skewness is the measure of the asymmetry of the distribution of data. The data is not symmetrical (i.e.) it is skewed towards one side. Skewness is classified into two types: positive skew and negative skew.</a:t>
            </a:r>
          </a:p>
          <a:p>
            <a:pPr algn="just">
              <a:buFont typeface="Arial" panose="020B0604020202020204" pitchFamily="34" charset="0"/>
              <a:buChar char="•"/>
            </a:pPr>
            <a:r>
              <a:rPr lang="en-US" sz="3200" dirty="0">
                <a:solidFill>
                  <a:srgbClr val="222222"/>
                </a:solidFill>
              </a:rPr>
              <a:t>Positively skewed: In a Positively skewed distribution, the data values are clustered around the left side of the distribution, and the right side is longer. The mean and median will be greater than the mode in the positive skew.</a:t>
            </a:r>
          </a:p>
          <a:p>
            <a:pPr algn="just">
              <a:buFont typeface="Arial" panose="020B0604020202020204" pitchFamily="34" charset="0"/>
              <a:buChar char="•"/>
            </a:pPr>
            <a:r>
              <a:rPr lang="en-US" sz="3200" dirty="0">
                <a:solidFill>
                  <a:srgbClr val="222222"/>
                </a:solidFill>
              </a:rPr>
              <a:t>Negatively skewed: In a Negatively skewed distribution, the data values are clustered around the right side of the distribution, and the left side is longer. The mean and median will be less than the mode.</a:t>
            </a:r>
          </a:p>
          <a:p>
            <a:pPr algn="just"/>
            <a:endParaRPr lang="en-US" sz="3200" dirty="0">
              <a:solidFill>
                <a:srgbClr val="222222"/>
              </a:solidFill>
            </a:endParaRPr>
          </a:p>
        </p:txBody>
      </p:sp>
    </p:spTree>
    <p:extLst>
      <p:ext uri="{BB962C8B-B14F-4D97-AF65-F5344CB8AC3E}">
        <p14:creationId xmlns:p14="http://schemas.microsoft.com/office/powerpoint/2010/main" val="3108166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1365-5529-1879-D0EF-39F424255A71}"/>
              </a:ext>
            </a:extLst>
          </p:cNvPr>
          <p:cNvSpPr>
            <a:spLocks noGrp="1"/>
          </p:cNvSpPr>
          <p:nvPr>
            <p:ph type="title"/>
          </p:nvPr>
        </p:nvSpPr>
        <p:spPr/>
        <p:txBody>
          <a:bodyPr/>
          <a:lstStyle/>
          <a:p>
            <a:r>
              <a:rPr lang="en-US" dirty="0"/>
              <a:t>Cont..</a:t>
            </a:r>
          </a:p>
        </p:txBody>
      </p:sp>
      <p:pic>
        <p:nvPicPr>
          <p:cNvPr id="5" name="Content Placeholder 4">
            <a:extLst>
              <a:ext uri="{FF2B5EF4-FFF2-40B4-BE49-F238E27FC236}">
                <a16:creationId xmlns:a16="http://schemas.microsoft.com/office/drawing/2014/main" id="{48959FC9-FDA0-D604-4BF5-01CB04B983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2822" y="1825625"/>
            <a:ext cx="8786355" cy="4351338"/>
          </a:xfrm>
        </p:spPr>
      </p:pic>
    </p:spTree>
    <p:extLst>
      <p:ext uri="{BB962C8B-B14F-4D97-AF65-F5344CB8AC3E}">
        <p14:creationId xmlns:p14="http://schemas.microsoft.com/office/powerpoint/2010/main" val="1310872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1453-CE5E-94A6-8482-42350F2CD015}"/>
              </a:ext>
            </a:extLst>
          </p:cNvPr>
          <p:cNvSpPr>
            <a:spLocks noGrp="1"/>
          </p:cNvSpPr>
          <p:nvPr>
            <p:ph type="title"/>
          </p:nvPr>
        </p:nvSpPr>
        <p:spPr>
          <a:xfrm>
            <a:off x="838200" y="365126"/>
            <a:ext cx="10515600" cy="578772"/>
          </a:xfrm>
        </p:spPr>
        <p:txBody>
          <a:bodyPr>
            <a:normAutofit fontScale="90000"/>
          </a:bodyPr>
          <a:lstStyle/>
          <a:p>
            <a:r>
              <a:rPr lang="en-US" b="1" i="0" dirty="0">
                <a:solidFill>
                  <a:srgbClr val="222222"/>
                </a:solidFill>
                <a:effectLst/>
                <a:latin typeface="Lato" panose="020F0502020204030204" pitchFamily="34" charset="0"/>
              </a:rPr>
              <a:t>3. Kurtosis</a:t>
            </a:r>
            <a:endParaRPr lang="en-US" dirty="0"/>
          </a:p>
        </p:txBody>
      </p:sp>
      <p:sp>
        <p:nvSpPr>
          <p:cNvPr id="3" name="Content Placeholder 2">
            <a:extLst>
              <a:ext uri="{FF2B5EF4-FFF2-40B4-BE49-F238E27FC236}">
                <a16:creationId xmlns:a16="http://schemas.microsoft.com/office/drawing/2014/main" id="{C5B25209-1F5A-2615-E26C-FD1D816E4926}"/>
              </a:ext>
            </a:extLst>
          </p:cNvPr>
          <p:cNvSpPr>
            <a:spLocks noGrp="1"/>
          </p:cNvSpPr>
          <p:nvPr>
            <p:ph idx="1"/>
          </p:nvPr>
        </p:nvSpPr>
        <p:spPr>
          <a:xfrm>
            <a:off x="838200" y="1248696"/>
            <a:ext cx="10515600" cy="5609303"/>
          </a:xfrm>
        </p:spPr>
        <p:txBody>
          <a:bodyPr/>
          <a:lstStyle/>
          <a:p>
            <a:r>
              <a:rPr lang="en-US" sz="3200" dirty="0">
                <a:solidFill>
                  <a:srgbClr val="222222"/>
                </a:solidFill>
              </a:rPr>
              <a:t>Kurtosis is the measure of describing the distribution of data. This data is distributed in three different ways: platykurtic, mesokurtic, and leptokurtic.</a:t>
            </a:r>
          </a:p>
        </p:txBody>
      </p:sp>
      <p:pic>
        <p:nvPicPr>
          <p:cNvPr id="5" name="Picture 4">
            <a:extLst>
              <a:ext uri="{FF2B5EF4-FFF2-40B4-BE49-F238E27FC236}">
                <a16:creationId xmlns:a16="http://schemas.microsoft.com/office/drawing/2014/main" id="{E8D1D4C1-77BB-7886-9FDA-C285FE2AB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00" y="2831690"/>
            <a:ext cx="10000000" cy="3688223"/>
          </a:xfrm>
          <a:prstGeom prst="rect">
            <a:avLst/>
          </a:prstGeom>
        </p:spPr>
      </p:pic>
    </p:spTree>
    <p:extLst>
      <p:ext uri="{BB962C8B-B14F-4D97-AF65-F5344CB8AC3E}">
        <p14:creationId xmlns:p14="http://schemas.microsoft.com/office/powerpoint/2010/main" val="1862401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FE91-C314-EDEF-1143-B19642418A0F}"/>
              </a:ext>
            </a:extLst>
          </p:cNvPr>
          <p:cNvSpPr>
            <a:spLocks noGrp="1"/>
          </p:cNvSpPr>
          <p:nvPr>
            <p:ph type="title"/>
          </p:nvPr>
        </p:nvSpPr>
        <p:spPr>
          <a:xfrm>
            <a:off x="838200" y="365126"/>
            <a:ext cx="10515600" cy="667262"/>
          </a:xfrm>
        </p:spPr>
        <p:txBody>
          <a:bodyPr>
            <a:normAutofit fontScale="90000"/>
          </a:bodyPr>
          <a:lstStyle/>
          <a:p>
            <a:r>
              <a:rPr lang="en-US" b="1" i="0" dirty="0">
                <a:solidFill>
                  <a:srgbClr val="222222"/>
                </a:solidFill>
                <a:effectLst/>
                <a:latin typeface="Lato" panose="020F0502020204030204" pitchFamily="34" charset="0"/>
              </a:rPr>
              <a:t>Platykurtic</a:t>
            </a:r>
            <a:endParaRPr lang="en-US" dirty="0"/>
          </a:p>
        </p:txBody>
      </p:sp>
      <p:sp>
        <p:nvSpPr>
          <p:cNvPr id="3" name="Content Placeholder 2">
            <a:extLst>
              <a:ext uri="{FF2B5EF4-FFF2-40B4-BE49-F238E27FC236}">
                <a16:creationId xmlns:a16="http://schemas.microsoft.com/office/drawing/2014/main" id="{A28251AA-B4CE-BAD4-BE3F-B86DDB8D4651}"/>
              </a:ext>
            </a:extLst>
          </p:cNvPr>
          <p:cNvSpPr>
            <a:spLocks noGrp="1"/>
          </p:cNvSpPr>
          <p:nvPr>
            <p:ph idx="1"/>
          </p:nvPr>
        </p:nvSpPr>
        <p:spPr>
          <a:xfrm>
            <a:off x="838200" y="1258528"/>
            <a:ext cx="10515600" cy="5599471"/>
          </a:xfrm>
        </p:spPr>
        <p:txBody>
          <a:bodyPr/>
          <a:lstStyle/>
          <a:p>
            <a:pPr algn="just"/>
            <a:r>
              <a:rPr lang="en-US" sz="3200" dirty="0">
                <a:solidFill>
                  <a:srgbClr val="222222"/>
                </a:solidFill>
              </a:rPr>
              <a:t>The platykurtic shows a distribution with flat tails. Here, the data is distributed fairly. The flat tails indicated the small outliers in the distribution.</a:t>
            </a:r>
          </a:p>
          <a:p>
            <a:endParaRPr lang="en-US" dirty="0"/>
          </a:p>
        </p:txBody>
      </p:sp>
      <p:pic>
        <p:nvPicPr>
          <p:cNvPr id="6" name="Picture 5">
            <a:extLst>
              <a:ext uri="{FF2B5EF4-FFF2-40B4-BE49-F238E27FC236}">
                <a16:creationId xmlns:a16="http://schemas.microsoft.com/office/drawing/2014/main" id="{F9D9C8BF-B124-96F7-5C75-A9333CBE2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826" y="2871020"/>
            <a:ext cx="10000000" cy="3545448"/>
          </a:xfrm>
          <a:prstGeom prst="rect">
            <a:avLst/>
          </a:prstGeom>
        </p:spPr>
      </p:pic>
    </p:spTree>
    <p:extLst>
      <p:ext uri="{BB962C8B-B14F-4D97-AF65-F5344CB8AC3E}">
        <p14:creationId xmlns:p14="http://schemas.microsoft.com/office/powerpoint/2010/main" val="2282177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4629-3DEE-C9D6-6282-07A660244AE7}"/>
              </a:ext>
            </a:extLst>
          </p:cNvPr>
          <p:cNvSpPr>
            <a:spLocks noGrp="1"/>
          </p:cNvSpPr>
          <p:nvPr>
            <p:ph type="title"/>
          </p:nvPr>
        </p:nvSpPr>
        <p:spPr>
          <a:xfrm>
            <a:off x="838200" y="365126"/>
            <a:ext cx="10515600" cy="736088"/>
          </a:xfrm>
        </p:spPr>
        <p:txBody>
          <a:bodyPr/>
          <a:lstStyle/>
          <a:p>
            <a:r>
              <a:rPr lang="en-US" b="1" i="0" dirty="0">
                <a:solidFill>
                  <a:srgbClr val="222222"/>
                </a:solidFill>
                <a:effectLst/>
                <a:latin typeface="Lato" panose="020F0502020204030204" pitchFamily="34" charset="0"/>
              </a:rPr>
              <a:t>Mesokurtic</a:t>
            </a:r>
            <a:endParaRPr lang="en-US" dirty="0"/>
          </a:p>
        </p:txBody>
      </p:sp>
      <p:sp>
        <p:nvSpPr>
          <p:cNvPr id="3" name="Content Placeholder 2">
            <a:extLst>
              <a:ext uri="{FF2B5EF4-FFF2-40B4-BE49-F238E27FC236}">
                <a16:creationId xmlns:a16="http://schemas.microsoft.com/office/drawing/2014/main" id="{04F23978-C3EA-CB22-0367-45B223D03B57}"/>
              </a:ext>
            </a:extLst>
          </p:cNvPr>
          <p:cNvSpPr>
            <a:spLocks noGrp="1"/>
          </p:cNvSpPr>
          <p:nvPr>
            <p:ph idx="1"/>
          </p:nvPr>
        </p:nvSpPr>
        <p:spPr>
          <a:xfrm>
            <a:off x="838200" y="1337187"/>
            <a:ext cx="10515600" cy="4839776"/>
          </a:xfrm>
        </p:spPr>
        <p:txBody>
          <a:bodyPr/>
          <a:lstStyle/>
          <a:p>
            <a:pPr algn="just"/>
            <a:r>
              <a:rPr lang="en-US" sz="3200" dirty="0">
                <a:solidFill>
                  <a:srgbClr val="222222"/>
                </a:solidFill>
              </a:rPr>
              <a:t>In Mesokurtic, the data is widely distributed. It is normally distributed, and it also matches normal distribution.</a:t>
            </a:r>
          </a:p>
          <a:p>
            <a:endParaRPr lang="en-US" dirty="0"/>
          </a:p>
        </p:txBody>
      </p:sp>
      <p:pic>
        <p:nvPicPr>
          <p:cNvPr id="5" name="Picture 4">
            <a:extLst>
              <a:ext uri="{FF2B5EF4-FFF2-40B4-BE49-F238E27FC236}">
                <a16:creationId xmlns:a16="http://schemas.microsoft.com/office/drawing/2014/main" id="{7791E20E-628F-EC8D-9C9D-778633C30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00" y="2487561"/>
            <a:ext cx="10000000" cy="4223874"/>
          </a:xfrm>
          <a:prstGeom prst="rect">
            <a:avLst/>
          </a:prstGeom>
        </p:spPr>
      </p:pic>
    </p:spTree>
    <p:extLst>
      <p:ext uri="{BB962C8B-B14F-4D97-AF65-F5344CB8AC3E}">
        <p14:creationId xmlns:p14="http://schemas.microsoft.com/office/powerpoint/2010/main" val="198820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F0D9-2751-E833-F43B-C7154C15B8C8}"/>
              </a:ext>
            </a:extLst>
          </p:cNvPr>
          <p:cNvSpPr>
            <a:spLocks noGrp="1"/>
          </p:cNvSpPr>
          <p:nvPr>
            <p:ph type="title"/>
          </p:nvPr>
        </p:nvSpPr>
        <p:spPr>
          <a:xfrm>
            <a:off x="838200" y="365126"/>
            <a:ext cx="10515600" cy="568940"/>
          </a:xfrm>
        </p:spPr>
        <p:txBody>
          <a:bodyPr>
            <a:normAutofit fontScale="90000"/>
          </a:bodyPr>
          <a:lstStyle/>
          <a:p>
            <a:r>
              <a:rPr lang="en-US" b="1" i="0" dirty="0">
                <a:solidFill>
                  <a:srgbClr val="222222"/>
                </a:solidFill>
                <a:effectLst/>
                <a:latin typeface="Lato" panose="020F0502020204030204" pitchFamily="34" charset="0"/>
              </a:rPr>
              <a:t>Leptokurtic</a:t>
            </a:r>
            <a:endParaRPr lang="en-US" dirty="0"/>
          </a:p>
        </p:txBody>
      </p:sp>
      <p:sp>
        <p:nvSpPr>
          <p:cNvPr id="3" name="Content Placeholder 2">
            <a:extLst>
              <a:ext uri="{FF2B5EF4-FFF2-40B4-BE49-F238E27FC236}">
                <a16:creationId xmlns:a16="http://schemas.microsoft.com/office/drawing/2014/main" id="{8640E9E6-5876-52EA-6A8D-4273525DB076}"/>
              </a:ext>
            </a:extLst>
          </p:cNvPr>
          <p:cNvSpPr>
            <a:spLocks noGrp="1"/>
          </p:cNvSpPr>
          <p:nvPr>
            <p:ph idx="1"/>
          </p:nvPr>
        </p:nvSpPr>
        <p:spPr>
          <a:xfrm>
            <a:off x="838200" y="1199535"/>
            <a:ext cx="10515600" cy="4977428"/>
          </a:xfrm>
        </p:spPr>
        <p:txBody>
          <a:bodyPr/>
          <a:lstStyle/>
          <a:p>
            <a:r>
              <a:rPr lang="en-US" sz="3200" dirty="0">
                <a:solidFill>
                  <a:srgbClr val="222222"/>
                </a:solidFill>
              </a:rPr>
              <a:t>In leptokurtic, the data is very closely distributed. The height of the peak is greater than the width of the peak.</a:t>
            </a:r>
          </a:p>
          <a:p>
            <a:endParaRPr lang="en-US" dirty="0"/>
          </a:p>
        </p:txBody>
      </p:sp>
      <p:pic>
        <p:nvPicPr>
          <p:cNvPr id="5" name="Picture 4">
            <a:extLst>
              <a:ext uri="{FF2B5EF4-FFF2-40B4-BE49-F238E27FC236}">
                <a16:creationId xmlns:a16="http://schemas.microsoft.com/office/drawing/2014/main" id="{2DF1EE93-CED4-51C4-5D7D-1487C29BC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658" y="2428568"/>
            <a:ext cx="9414684" cy="4273035"/>
          </a:xfrm>
          <a:prstGeom prst="rect">
            <a:avLst/>
          </a:prstGeom>
        </p:spPr>
      </p:pic>
    </p:spTree>
    <p:extLst>
      <p:ext uri="{BB962C8B-B14F-4D97-AF65-F5344CB8AC3E}">
        <p14:creationId xmlns:p14="http://schemas.microsoft.com/office/powerpoint/2010/main" val="4014187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6C28-5379-3693-4F2E-64E27E4B6DB9}"/>
              </a:ext>
            </a:extLst>
          </p:cNvPr>
          <p:cNvSpPr>
            <a:spLocks noGrp="1"/>
          </p:cNvSpPr>
          <p:nvPr>
            <p:ph type="title"/>
          </p:nvPr>
        </p:nvSpPr>
        <p:spPr>
          <a:xfrm>
            <a:off x="838200" y="365125"/>
            <a:ext cx="10515600" cy="606425"/>
          </a:xfrm>
        </p:spPr>
        <p:txBody>
          <a:bodyPr>
            <a:normAutofit fontScale="90000"/>
          </a:bodyPr>
          <a:lstStyle/>
          <a:p>
            <a:r>
              <a:rPr lang="en-US" b="1" dirty="0">
                <a:solidFill>
                  <a:srgbClr val="32325D"/>
                </a:solidFill>
                <a:latin typeface="proxima-nova"/>
              </a:rPr>
              <a:t>Comparative</a:t>
            </a:r>
            <a:r>
              <a:rPr lang="en-US" dirty="0"/>
              <a:t> </a:t>
            </a:r>
            <a:r>
              <a:rPr lang="en-US" b="1" dirty="0">
                <a:solidFill>
                  <a:srgbClr val="32325D"/>
                </a:solidFill>
                <a:latin typeface="proxima-nova"/>
              </a:rPr>
              <a:t>Statistics</a:t>
            </a:r>
            <a:r>
              <a:rPr lang="en-US" dirty="0"/>
              <a:t> </a:t>
            </a:r>
          </a:p>
        </p:txBody>
      </p:sp>
      <p:sp>
        <p:nvSpPr>
          <p:cNvPr id="3" name="Content Placeholder 2">
            <a:extLst>
              <a:ext uri="{FF2B5EF4-FFF2-40B4-BE49-F238E27FC236}">
                <a16:creationId xmlns:a16="http://schemas.microsoft.com/office/drawing/2014/main" id="{5437AF42-4061-7858-68B7-780DFE5B1C73}"/>
              </a:ext>
            </a:extLst>
          </p:cNvPr>
          <p:cNvSpPr>
            <a:spLocks noGrp="1"/>
          </p:cNvSpPr>
          <p:nvPr>
            <p:ph idx="1"/>
          </p:nvPr>
        </p:nvSpPr>
        <p:spPr>
          <a:xfrm>
            <a:off x="838200" y="1276350"/>
            <a:ext cx="10515600" cy="5581649"/>
          </a:xfrm>
        </p:spPr>
        <p:txBody>
          <a:bodyPr>
            <a:noAutofit/>
          </a:bodyPr>
          <a:lstStyle/>
          <a:p>
            <a:pPr algn="just">
              <a:buFont typeface="Arial" panose="020B0604020202020204" pitchFamily="34" charset="0"/>
              <a:buChar char="•"/>
            </a:pPr>
            <a:r>
              <a:rPr lang="en-US" b="1" i="0" dirty="0">
                <a:solidFill>
                  <a:srgbClr val="374151"/>
                </a:solidFill>
                <a:effectLst/>
                <a:latin typeface="Söhne"/>
              </a:rPr>
              <a:t>Purpose</a:t>
            </a:r>
            <a:r>
              <a:rPr lang="en-US" b="0" i="0" dirty="0">
                <a:solidFill>
                  <a:srgbClr val="374151"/>
                </a:solidFill>
                <a:effectLst/>
                <a:latin typeface="Söhne"/>
              </a:rPr>
              <a:t>: Comparative statistics involve comparing different datasets or subsets of data to identify patterns, relationships, similarities, or differences between them. The goal is to draw comparisons and make informed decisions.</a:t>
            </a:r>
          </a:p>
          <a:p>
            <a:pPr algn="just">
              <a:buFont typeface="Arial" panose="020B0604020202020204" pitchFamily="34" charset="0"/>
              <a:buChar char="•"/>
            </a:pPr>
            <a:r>
              <a:rPr lang="en-US" b="1" i="0" dirty="0">
                <a:solidFill>
                  <a:srgbClr val="374151"/>
                </a:solidFill>
                <a:effectLst/>
                <a:latin typeface="Söhne"/>
              </a:rPr>
              <a:t>Methods</a:t>
            </a:r>
            <a:r>
              <a:rPr lang="en-US" b="0" i="0" dirty="0">
                <a:solidFill>
                  <a:srgbClr val="374151"/>
                </a:solidFill>
                <a:effectLst/>
                <a:latin typeface="Söhne"/>
              </a:rPr>
              <a:t>: Comparative statistics use various statistical techniques such as t-tests, chi-square tests, ANOVA (analysis of variance), and regression analysis to compare groups or variables.</a:t>
            </a:r>
          </a:p>
          <a:p>
            <a:pPr algn="just">
              <a:buFont typeface="Arial" panose="020B0604020202020204" pitchFamily="34" charset="0"/>
              <a:buChar char="•"/>
            </a:pPr>
            <a:r>
              <a:rPr lang="en-US" b="1" i="0" dirty="0">
                <a:effectLst/>
                <a:latin typeface="Söhne"/>
              </a:rPr>
              <a:t>Example</a:t>
            </a:r>
            <a:r>
              <a:rPr lang="en-US" b="0" i="0" dirty="0">
                <a:solidFill>
                  <a:srgbClr val="374151"/>
                </a:solidFill>
                <a:effectLst/>
                <a:latin typeface="Söhne"/>
              </a:rPr>
              <a:t>: Comparing the average salary of employees in two different departments of a company to determine if there's a significant difference or comparing the crime rates in two cities to assess which one has a higher crime rate are examples of comparative statistics.</a:t>
            </a:r>
          </a:p>
        </p:txBody>
      </p:sp>
    </p:spTree>
    <p:extLst>
      <p:ext uri="{BB962C8B-B14F-4D97-AF65-F5344CB8AC3E}">
        <p14:creationId xmlns:p14="http://schemas.microsoft.com/office/powerpoint/2010/main" val="316781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C4D-8516-ACF8-9457-8BAE24573FDB}"/>
              </a:ext>
            </a:extLst>
          </p:cNvPr>
          <p:cNvSpPr>
            <a:spLocks noGrp="1"/>
          </p:cNvSpPr>
          <p:nvPr>
            <p:ph type="title"/>
          </p:nvPr>
        </p:nvSpPr>
        <p:spPr/>
        <p:txBody>
          <a:bodyPr/>
          <a:lstStyle/>
          <a:p>
            <a:r>
              <a:rPr lang="en-US" b="1" dirty="0"/>
              <a:t>Why</a:t>
            </a:r>
            <a:r>
              <a:rPr lang="en-US" dirty="0"/>
              <a:t> </a:t>
            </a:r>
            <a:r>
              <a:rPr lang="en-US" b="1" dirty="0"/>
              <a:t>Exploratory Data Analysis</a:t>
            </a:r>
            <a:endParaRPr lang="en-US" dirty="0"/>
          </a:p>
        </p:txBody>
      </p:sp>
      <p:sp>
        <p:nvSpPr>
          <p:cNvPr id="3" name="Content Placeholder 2">
            <a:extLst>
              <a:ext uri="{FF2B5EF4-FFF2-40B4-BE49-F238E27FC236}">
                <a16:creationId xmlns:a16="http://schemas.microsoft.com/office/drawing/2014/main" id="{C06D1402-E793-F0EA-8979-35E0B60C4EBF}"/>
              </a:ext>
            </a:extLst>
          </p:cNvPr>
          <p:cNvSpPr>
            <a:spLocks noGrp="1"/>
          </p:cNvSpPr>
          <p:nvPr>
            <p:ph idx="1"/>
          </p:nvPr>
        </p:nvSpPr>
        <p:spPr/>
        <p:txBody>
          <a:bodyPr>
            <a:normAutofit/>
          </a:bodyPr>
          <a:lstStyle/>
          <a:p>
            <a:pPr algn="just"/>
            <a:r>
              <a:rPr lang="en-US" sz="3200" b="0" i="0" dirty="0">
                <a:solidFill>
                  <a:srgbClr val="161616"/>
                </a:solidFill>
                <a:effectLst/>
              </a:rPr>
              <a:t>The main purpose of EDA is to help look at data before making any assumptions. It can help identify obvious errors, as well as better understand patterns within the data, detect outliers or anomalous events, find interesting relations among the variables.</a:t>
            </a:r>
          </a:p>
          <a:p>
            <a:pPr algn="just"/>
            <a:r>
              <a:rPr lang="en-US" sz="3200" dirty="0">
                <a:solidFill>
                  <a:srgbClr val="161616"/>
                </a:solidFill>
              </a:rPr>
              <a:t>Data scientists can use exploratory analysis to ensure the results they produce are valid and applicable to any desired business outcomes and goals.</a:t>
            </a:r>
          </a:p>
        </p:txBody>
      </p:sp>
    </p:spTree>
    <p:extLst>
      <p:ext uri="{BB962C8B-B14F-4D97-AF65-F5344CB8AC3E}">
        <p14:creationId xmlns:p14="http://schemas.microsoft.com/office/powerpoint/2010/main" val="2698792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6197-2DBF-A627-B385-B2D209C8AB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808FB2-D11D-A48C-BDF1-09087337D30A}"/>
              </a:ext>
            </a:extLst>
          </p:cNvPr>
          <p:cNvSpPr>
            <a:spLocks noGrp="1"/>
          </p:cNvSpPr>
          <p:nvPr>
            <p:ph idx="1"/>
          </p:nvPr>
        </p:nvSpPr>
        <p:spPr/>
        <p:txBody>
          <a:bodyPr/>
          <a:lstStyle/>
          <a:p>
            <a:endParaRPr lang="en-US"/>
          </a:p>
        </p:txBody>
      </p:sp>
      <p:pic>
        <p:nvPicPr>
          <p:cNvPr id="16386" name="Picture 2" descr="images">
            <a:extLst>
              <a:ext uri="{FF2B5EF4-FFF2-40B4-BE49-F238E27FC236}">
                <a16:creationId xmlns:a16="http://schemas.microsoft.com/office/drawing/2014/main" id="{591C49D0-0FDE-3985-C85F-1C456DB44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725"/>
            <a:ext cx="1051560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7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C93B-476D-8C8E-166A-A507D73F40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B0C7C9-93CE-E8BA-1471-A3425D91ED1B}"/>
              </a:ext>
            </a:extLst>
          </p:cNvPr>
          <p:cNvSpPr>
            <a:spLocks noGrp="1"/>
          </p:cNvSpPr>
          <p:nvPr>
            <p:ph idx="1"/>
          </p:nvPr>
        </p:nvSpPr>
        <p:spPr/>
        <p:txBody>
          <a:bodyPr/>
          <a:lstStyle/>
          <a:p>
            <a:endParaRPr lang="en-US"/>
          </a:p>
        </p:txBody>
      </p:sp>
      <p:pic>
        <p:nvPicPr>
          <p:cNvPr id="17410" name="Picture 2" descr="images">
            <a:extLst>
              <a:ext uri="{FF2B5EF4-FFF2-40B4-BE49-F238E27FC236}">
                <a16:creationId xmlns:a16="http://schemas.microsoft.com/office/drawing/2014/main" id="{D4DAEE04-2AD6-34CB-94E9-C6EB6CF99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1037"/>
            <a:ext cx="10391775" cy="382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87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46EA-0E48-75CC-1E16-EA1B5B3E746A}"/>
              </a:ext>
            </a:extLst>
          </p:cNvPr>
          <p:cNvSpPr>
            <a:spLocks noGrp="1"/>
          </p:cNvSpPr>
          <p:nvPr>
            <p:ph type="title"/>
          </p:nvPr>
        </p:nvSpPr>
        <p:spPr>
          <a:xfrm>
            <a:off x="838200" y="365125"/>
            <a:ext cx="10515600" cy="396875"/>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A3774091-B07C-34C2-BC6E-3C2CE53DE508}"/>
              </a:ext>
            </a:extLst>
          </p:cNvPr>
          <p:cNvSpPr>
            <a:spLocks noGrp="1"/>
          </p:cNvSpPr>
          <p:nvPr>
            <p:ph idx="1"/>
          </p:nvPr>
        </p:nvSpPr>
        <p:spPr>
          <a:xfrm>
            <a:off x="838199" y="942975"/>
            <a:ext cx="10982326" cy="5734049"/>
          </a:xfrm>
        </p:spPr>
        <p:txBody>
          <a:bodyPr>
            <a:noAutofit/>
          </a:bodyPr>
          <a:lstStyle/>
          <a:p>
            <a:r>
              <a:rPr lang="en-US" sz="3200" b="0" i="0" dirty="0">
                <a:solidFill>
                  <a:srgbClr val="333333"/>
                </a:solidFill>
                <a:effectLst/>
                <a:latin typeface="guardian-text-oreilly"/>
              </a:rPr>
              <a:t>The relationship between variables can be complex; however, a number of characteristics of the relationship can be measured:-</a:t>
            </a:r>
          </a:p>
          <a:p>
            <a:pPr algn="just"/>
            <a:r>
              <a:rPr lang="en-US" sz="3200" b="1" i="0" dirty="0">
                <a:solidFill>
                  <a:srgbClr val="333333"/>
                </a:solidFill>
                <a:effectLst/>
                <a:latin typeface="guardian-text-oreilly"/>
              </a:rPr>
              <a:t>Direction</a:t>
            </a:r>
            <a:r>
              <a:rPr lang="en-US" sz="3200" b="0" i="0" dirty="0">
                <a:solidFill>
                  <a:srgbClr val="333333"/>
                </a:solidFill>
                <a:effectLst/>
                <a:latin typeface="guardian-text-oreilly"/>
              </a:rPr>
              <a:t>: In comparing two variables, a </a:t>
            </a:r>
            <a:r>
              <a:rPr lang="en-US" sz="3200" b="0" i="1" dirty="0">
                <a:solidFill>
                  <a:srgbClr val="333333"/>
                </a:solidFill>
                <a:effectLst/>
                <a:latin typeface="guardian-text-oreilly"/>
              </a:rPr>
              <a:t>positive relationship</a:t>
            </a:r>
            <a:r>
              <a:rPr lang="en-US" sz="3200" b="0" i="0" dirty="0">
                <a:solidFill>
                  <a:srgbClr val="333333"/>
                </a:solidFill>
                <a:effectLst/>
                <a:latin typeface="guardian-text-oreilly"/>
              </a:rPr>
              <a:t> results when higher values in the first variable coincide with higher values in the second variable. In addition, lower values in the first variable coincide with lower values in the second variable. </a:t>
            </a:r>
            <a:r>
              <a:rPr lang="en-US" sz="3200" b="0" i="1" dirty="0">
                <a:solidFill>
                  <a:srgbClr val="333333"/>
                </a:solidFill>
                <a:effectLst/>
                <a:latin typeface="guardian-text-oreilly"/>
              </a:rPr>
              <a:t>Negative relationships</a:t>
            </a:r>
            <a:r>
              <a:rPr lang="en-US" sz="3200" b="0" i="0" dirty="0">
                <a:solidFill>
                  <a:srgbClr val="333333"/>
                </a:solidFill>
                <a:effectLst/>
                <a:latin typeface="guardian-text-oreilly"/>
              </a:rPr>
              <a:t> result when higher values in the first variable coincide with lower values in the second variable as well as lower values in the first variable coincide with higher values in the second variable. There are also situations where the relationship between the variables is more complex, having a combination. </a:t>
            </a:r>
            <a:endParaRPr lang="en-US" sz="3200" dirty="0"/>
          </a:p>
        </p:txBody>
      </p:sp>
    </p:spTree>
    <p:extLst>
      <p:ext uri="{BB962C8B-B14F-4D97-AF65-F5344CB8AC3E}">
        <p14:creationId xmlns:p14="http://schemas.microsoft.com/office/powerpoint/2010/main" val="2902345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E6C8-E6CE-6AAC-914D-2726A9FE870D}"/>
              </a:ext>
            </a:extLst>
          </p:cNvPr>
          <p:cNvSpPr>
            <a:spLocks noGrp="1"/>
          </p:cNvSpPr>
          <p:nvPr>
            <p:ph type="title"/>
          </p:nvPr>
        </p:nvSpPr>
        <p:spPr>
          <a:xfrm>
            <a:off x="838200" y="365125"/>
            <a:ext cx="10515600" cy="549275"/>
          </a:xfrm>
        </p:spPr>
        <p:txBody>
          <a:bodyPr>
            <a:normAutofit fontScale="90000"/>
          </a:bodyPr>
          <a:lstStyle/>
          <a:p>
            <a:r>
              <a:rPr lang="en-US" b="1" dirty="0">
                <a:solidFill>
                  <a:srgbClr val="32325D"/>
                </a:solidFill>
                <a:latin typeface="proxima-nova"/>
              </a:rPr>
              <a:t>Inferential</a:t>
            </a:r>
            <a:r>
              <a:rPr lang="en-US" dirty="0"/>
              <a:t> </a:t>
            </a:r>
            <a:r>
              <a:rPr lang="en-US" b="1" dirty="0">
                <a:solidFill>
                  <a:srgbClr val="32325D"/>
                </a:solidFill>
                <a:latin typeface="proxima-nova"/>
              </a:rPr>
              <a:t>Statistics</a:t>
            </a:r>
            <a:endParaRPr lang="en-US" dirty="0"/>
          </a:p>
        </p:txBody>
      </p:sp>
      <p:sp>
        <p:nvSpPr>
          <p:cNvPr id="3" name="Content Placeholder 2">
            <a:extLst>
              <a:ext uri="{FF2B5EF4-FFF2-40B4-BE49-F238E27FC236}">
                <a16:creationId xmlns:a16="http://schemas.microsoft.com/office/drawing/2014/main" id="{FA8F78D2-61A1-6B76-079C-8C6A3A906E99}"/>
              </a:ext>
            </a:extLst>
          </p:cNvPr>
          <p:cNvSpPr>
            <a:spLocks noGrp="1"/>
          </p:cNvSpPr>
          <p:nvPr>
            <p:ph idx="1"/>
          </p:nvPr>
        </p:nvSpPr>
        <p:spPr>
          <a:xfrm>
            <a:off x="838200" y="1162050"/>
            <a:ext cx="10515600" cy="5014913"/>
          </a:xfrm>
        </p:spPr>
        <p:txBody>
          <a:bodyPr/>
          <a:lstStyle/>
          <a:p>
            <a:pPr algn="just">
              <a:buFont typeface="Arial" panose="020B0604020202020204" pitchFamily="34" charset="0"/>
              <a:buChar char="•"/>
            </a:pPr>
            <a:r>
              <a:rPr lang="en-US" b="1" i="0" dirty="0">
                <a:solidFill>
                  <a:srgbClr val="374151"/>
                </a:solidFill>
                <a:effectLst/>
                <a:latin typeface="Söhne"/>
              </a:rPr>
              <a:t>Purpose</a:t>
            </a:r>
            <a:r>
              <a:rPr lang="en-US" b="0" i="0" dirty="0">
                <a:solidFill>
                  <a:srgbClr val="374151"/>
                </a:solidFill>
                <a:effectLst/>
                <a:latin typeface="Söhne"/>
              </a:rPr>
              <a:t>: Inferential statistics involve drawing conclusions or making predictions about a larger population based on a sample of data. It allows researchers to generalize their findings beyond the sample to the entire population.</a:t>
            </a:r>
          </a:p>
          <a:p>
            <a:pPr algn="just">
              <a:buFont typeface="Arial" panose="020B0604020202020204" pitchFamily="34" charset="0"/>
              <a:buChar char="•"/>
            </a:pPr>
            <a:r>
              <a:rPr lang="en-US" b="1" i="0" dirty="0">
                <a:solidFill>
                  <a:srgbClr val="374151"/>
                </a:solidFill>
                <a:effectLst/>
                <a:latin typeface="Söhne"/>
              </a:rPr>
              <a:t>Methods</a:t>
            </a:r>
            <a:r>
              <a:rPr lang="en-US" b="0" i="0" dirty="0">
                <a:solidFill>
                  <a:srgbClr val="374151"/>
                </a:solidFill>
                <a:effectLst/>
                <a:latin typeface="Söhne"/>
              </a:rPr>
              <a:t>: Inferential statistics use techniques like hypothesis testing, confidence intervals, and regression analysis to make inferences or predictions about a population based on sample data.</a:t>
            </a:r>
          </a:p>
          <a:p>
            <a:pPr algn="just">
              <a:buFont typeface="Arial" panose="020B0604020202020204" pitchFamily="34" charset="0"/>
              <a:buChar char="•"/>
            </a:pPr>
            <a:r>
              <a:rPr lang="en-US" b="1" i="0" dirty="0">
                <a:solidFill>
                  <a:srgbClr val="374151"/>
                </a:solidFill>
                <a:effectLst/>
                <a:latin typeface="Söhne"/>
              </a:rPr>
              <a:t>Example</a:t>
            </a:r>
            <a:r>
              <a:rPr lang="en-US" b="0" i="0" dirty="0">
                <a:solidFill>
                  <a:srgbClr val="374151"/>
                </a:solidFill>
                <a:effectLst/>
                <a:latin typeface="Söhne"/>
              </a:rPr>
              <a:t>: Conducting a survey of a random sample of voters to estimate the likely election outcome for an entire country, or using a sample of product defects to infer the quality of an entire production batch are examples of inferential statistics.</a:t>
            </a:r>
          </a:p>
        </p:txBody>
      </p:sp>
      <p:pic>
        <p:nvPicPr>
          <p:cNvPr id="14338" name="Picture 2">
            <a:extLst>
              <a:ext uri="{FF2B5EF4-FFF2-40B4-BE49-F238E27FC236}">
                <a16:creationId xmlns:a16="http://schemas.microsoft.com/office/drawing/2014/main" id="{2255F4E3-B02A-4AA7-1975-86AEF463E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5430780"/>
            <a:ext cx="3448050" cy="142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44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CE04-8BE4-B759-FFCE-079A3409E9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1817FA-4818-B3BA-C7AE-7F6BFD19046C}"/>
              </a:ext>
            </a:extLst>
          </p:cNvPr>
          <p:cNvSpPr>
            <a:spLocks noGrp="1"/>
          </p:cNvSpPr>
          <p:nvPr>
            <p:ph idx="1"/>
          </p:nvPr>
        </p:nvSpPr>
        <p:spPr/>
        <p:txBody>
          <a:bodyPr/>
          <a:lstStyle/>
          <a:p>
            <a:endParaRPr lang="en-US"/>
          </a:p>
        </p:txBody>
      </p:sp>
      <p:pic>
        <p:nvPicPr>
          <p:cNvPr id="31746" name="Picture 2" descr="Inferential Statistics - Definition, Types, Examples, Uses">
            <a:extLst>
              <a:ext uri="{FF2B5EF4-FFF2-40B4-BE49-F238E27FC236}">
                <a16:creationId xmlns:a16="http://schemas.microsoft.com/office/drawing/2014/main" id="{C412221C-1600-C098-6C7C-0EB4B9476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4" y="365125"/>
            <a:ext cx="10624456"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20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5364-5A4E-93C5-B1F2-B1409977C7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BA86CB-A5AC-7DA9-683C-3D7E19FE1E1F}"/>
              </a:ext>
            </a:extLst>
          </p:cNvPr>
          <p:cNvSpPr>
            <a:spLocks noGrp="1"/>
          </p:cNvSpPr>
          <p:nvPr>
            <p:ph idx="1"/>
          </p:nvPr>
        </p:nvSpPr>
        <p:spPr/>
        <p:txBody>
          <a:bodyPr/>
          <a:lstStyle/>
          <a:p>
            <a:endParaRPr lang="en-US"/>
          </a:p>
        </p:txBody>
      </p:sp>
      <p:pic>
        <p:nvPicPr>
          <p:cNvPr id="35842" name="Picture 2" descr="Basic difference between inferential statistics and hypothesis testing | by  Alok Gupta | Medium">
            <a:extLst>
              <a:ext uri="{FF2B5EF4-FFF2-40B4-BE49-F238E27FC236}">
                <a16:creationId xmlns:a16="http://schemas.microsoft.com/office/drawing/2014/main" id="{61BA0171-C25B-3CBB-1BD8-91A28B44C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38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2415-94A2-E414-A136-289607ED4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532A35-9D16-912C-7E43-1374558E8F2B}"/>
              </a:ext>
            </a:extLst>
          </p:cNvPr>
          <p:cNvSpPr>
            <a:spLocks noGrp="1"/>
          </p:cNvSpPr>
          <p:nvPr>
            <p:ph idx="1"/>
          </p:nvPr>
        </p:nvSpPr>
        <p:spPr/>
        <p:txBody>
          <a:bodyPr/>
          <a:lstStyle/>
          <a:p>
            <a:endParaRPr lang="en-US"/>
          </a:p>
        </p:txBody>
      </p:sp>
      <p:pic>
        <p:nvPicPr>
          <p:cNvPr id="32770" name="Picture 2" descr="Expert Maths Tutoring in the UK - Boost Your Scores with Cuemath">
            <a:extLst>
              <a:ext uri="{FF2B5EF4-FFF2-40B4-BE49-F238E27FC236}">
                <a16:creationId xmlns:a16="http://schemas.microsoft.com/office/drawing/2014/main" id="{14D5E79F-9916-05EF-A5FB-2D18F1735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 y="522514"/>
            <a:ext cx="10199914" cy="610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97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1091-F189-E9FE-09F8-5840EF0320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4CE4F2-95FC-7281-38B9-6F4003B60820}"/>
              </a:ext>
            </a:extLst>
          </p:cNvPr>
          <p:cNvSpPr>
            <a:spLocks noGrp="1"/>
          </p:cNvSpPr>
          <p:nvPr>
            <p:ph idx="1"/>
          </p:nvPr>
        </p:nvSpPr>
        <p:spPr/>
        <p:txBody>
          <a:bodyPr/>
          <a:lstStyle/>
          <a:p>
            <a:endParaRPr lang="en-US"/>
          </a:p>
        </p:txBody>
      </p:sp>
      <p:pic>
        <p:nvPicPr>
          <p:cNvPr id="33794" name="Picture 2" descr="Expert Maths Tutoring in the UK - Boost Your Scores with Cuemath">
            <a:extLst>
              <a:ext uri="{FF2B5EF4-FFF2-40B4-BE49-F238E27FC236}">
                <a16:creationId xmlns:a16="http://schemas.microsoft.com/office/drawing/2014/main" id="{0B01DE47-BDDC-6385-84D8-4F4BEE711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125"/>
            <a:ext cx="106680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74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6BAC-E170-F58A-F01B-98BF4791612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0EE0BD0D-944D-95F3-E9FC-63ADE8E0439B}"/>
              </a:ext>
            </a:extLst>
          </p:cNvPr>
          <p:cNvGraphicFramePr>
            <a:graphicFrameLocks noGrp="1"/>
          </p:cNvGraphicFramePr>
          <p:nvPr>
            <p:ph idx="1"/>
            <p:extLst>
              <p:ext uri="{D42A27DB-BD31-4B8C-83A1-F6EECF244321}">
                <p14:modId xmlns:p14="http://schemas.microsoft.com/office/powerpoint/2010/main" val="995292800"/>
              </p:ext>
            </p:extLst>
          </p:nvPr>
        </p:nvGraphicFramePr>
        <p:xfrm>
          <a:off x="466724" y="53241"/>
          <a:ext cx="10887075" cy="6694443"/>
        </p:xfrm>
        <a:graphic>
          <a:graphicData uri="http://schemas.openxmlformats.org/drawingml/2006/table">
            <a:tbl>
              <a:tblPr/>
              <a:tblGrid>
                <a:gridCol w="2721769">
                  <a:extLst>
                    <a:ext uri="{9D8B030D-6E8A-4147-A177-3AD203B41FA5}">
                      <a16:colId xmlns:a16="http://schemas.microsoft.com/office/drawing/2014/main" val="1635446021"/>
                    </a:ext>
                  </a:extLst>
                </a:gridCol>
                <a:gridCol w="4082653">
                  <a:extLst>
                    <a:ext uri="{9D8B030D-6E8A-4147-A177-3AD203B41FA5}">
                      <a16:colId xmlns:a16="http://schemas.microsoft.com/office/drawing/2014/main" val="1738440098"/>
                    </a:ext>
                  </a:extLst>
                </a:gridCol>
                <a:gridCol w="4082653">
                  <a:extLst>
                    <a:ext uri="{9D8B030D-6E8A-4147-A177-3AD203B41FA5}">
                      <a16:colId xmlns:a16="http://schemas.microsoft.com/office/drawing/2014/main" val="2042185673"/>
                    </a:ext>
                  </a:extLst>
                </a:gridCol>
              </a:tblGrid>
              <a:tr h="741877">
                <a:tc>
                  <a:txBody>
                    <a:bodyPr/>
                    <a:lstStyle/>
                    <a:p>
                      <a:pPr algn="ctr" fontAlgn="base"/>
                      <a:r>
                        <a:rPr lang="en-US" sz="2400" b="1">
                          <a:effectLst/>
                        </a:rPr>
                        <a:t>S.No.</a:t>
                      </a:r>
                    </a:p>
                  </a:txBody>
                  <a:tcPr marL="38100" marR="38100" marT="63500" marB="635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2400" b="1">
                          <a:effectLst/>
                        </a:rPr>
                        <a:t>Descriptive Statistics</a:t>
                      </a:r>
                    </a:p>
                  </a:txBody>
                  <a:tcPr marL="63500" marR="63500" marT="63500" marB="635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2400" b="1">
                          <a:effectLst/>
                        </a:rPr>
                        <a:t>Inferential Statistics</a:t>
                      </a:r>
                    </a:p>
                  </a:txBody>
                  <a:tcPr marL="63500" marR="63500" marT="63500" marB="635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67065088"/>
                  </a:ext>
                </a:extLst>
              </a:tr>
              <a:tr h="1218006">
                <a:tc>
                  <a:txBody>
                    <a:bodyPr/>
                    <a:lstStyle/>
                    <a:p>
                      <a:pPr algn="ctr" fontAlgn="base"/>
                      <a:r>
                        <a:rPr lang="en-US" sz="2400" b="1">
                          <a:effectLst/>
                        </a:rPr>
                        <a:t>1.</a:t>
                      </a:r>
                    </a:p>
                  </a:txBody>
                  <a:tcPr marL="38100" marR="38100" marT="38360" marB="3836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gives information about raw data which describes the data in some manner.</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makes inferences about the population using data drawn from the population.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928576104"/>
                  </a:ext>
                </a:extLst>
              </a:tr>
              <a:tr h="1218006">
                <a:tc>
                  <a:txBody>
                    <a:bodyPr/>
                    <a:lstStyle/>
                    <a:p>
                      <a:pPr algn="ctr" fontAlgn="base"/>
                      <a:r>
                        <a:rPr lang="en-US" sz="2400" b="1">
                          <a:effectLst/>
                        </a:rPr>
                        <a:t>2.</a:t>
                      </a:r>
                    </a:p>
                  </a:txBody>
                  <a:tcPr marL="38100" marR="38100" marT="38360" marB="3836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helps in organizing, analyzing, and to present data in a meaningful manner.</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allows us to compare data and make hypotheses and predictions.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482189455"/>
                  </a:ext>
                </a:extLst>
              </a:tr>
              <a:tr h="802776">
                <a:tc>
                  <a:txBody>
                    <a:bodyPr/>
                    <a:lstStyle/>
                    <a:p>
                      <a:pPr algn="ctr" fontAlgn="base"/>
                      <a:r>
                        <a:rPr lang="en-US" sz="2400" b="1">
                          <a:effectLst/>
                        </a:rPr>
                        <a:t>3.</a:t>
                      </a:r>
                    </a:p>
                  </a:txBody>
                  <a:tcPr marL="38100" marR="38100" marT="38360" marB="3836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is used to describe a situation.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is used to explain the chance of occurrence of an event.</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264399302"/>
                  </a:ext>
                </a:extLst>
              </a:tr>
              <a:tr h="1218006">
                <a:tc>
                  <a:txBody>
                    <a:bodyPr/>
                    <a:lstStyle/>
                    <a:p>
                      <a:pPr algn="ctr" fontAlgn="base"/>
                      <a:r>
                        <a:rPr lang="en-US" sz="2400" b="1">
                          <a:effectLst/>
                        </a:rPr>
                        <a:t>4.</a:t>
                      </a:r>
                    </a:p>
                  </a:txBody>
                  <a:tcPr marL="38100" marR="38100" marT="38360" marB="3836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explains already known data and is limited to a sample or population having a small size.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attempts to reach the conclusion about the population.</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758147099"/>
                  </a:ext>
                </a:extLst>
              </a:tr>
              <a:tr h="1218006">
                <a:tc>
                  <a:txBody>
                    <a:bodyPr/>
                    <a:lstStyle/>
                    <a:p>
                      <a:pPr algn="ctr" fontAlgn="base"/>
                      <a:r>
                        <a:rPr lang="en-US" sz="2400" b="1">
                          <a:effectLst/>
                        </a:rPr>
                        <a:t>5.</a:t>
                      </a:r>
                    </a:p>
                  </a:txBody>
                  <a:tcPr marL="38100" marR="38100" marT="38360" marB="3836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can be achieved with the help of charts, graphs, tables, etc.</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just" fontAlgn="ctr"/>
                      <a:r>
                        <a:rPr lang="en-US" sz="2400" b="0" dirty="0">
                          <a:effectLst/>
                        </a:rPr>
                        <a:t>It can be achieved by probability.</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288858879"/>
                  </a:ext>
                </a:extLst>
              </a:tr>
            </a:tbl>
          </a:graphicData>
        </a:graphic>
      </p:graphicFrame>
    </p:spTree>
    <p:extLst>
      <p:ext uri="{BB962C8B-B14F-4D97-AF65-F5344CB8AC3E}">
        <p14:creationId xmlns:p14="http://schemas.microsoft.com/office/powerpoint/2010/main" val="893081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6F4D-F135-5677-06AE-33EF5BF64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E897AD-EF0D-B7C6-DDDF-9C8BC1A1F228}"/>
              </a:ext>
            </a:extLst>
          </p:cNvPr>
          <p:cNvSpPr>
            <a:spLocks noGrp="1"/>
          </p:cNvSpPr>
          <p:nvPr>
            <p:ph idx="1"/>
          </p:nvPr>
        </p:nvSpPr>
        <p:spPr/>
        <p:txBody>
          <a:bodyPr/>
          <a:lstStyle/>
          <a:p>
            <a:endParaRPr lang="en-US"/>
          </a:p>
        </p:txBody>
      </p:sp>
      <p:pic>
        <p:nvPicPr>
          <p:cNvPr id="12290" name="Picture 2" descr="Statistics - Maths - Expert help guides at La Trobe University">
            <a:extLst>
              <a:ext uri="{FF2B5EF4-FFF2-40B4-BE49-F238E27FC236}">
                <a16:creationId xmlns:a16="http://schemas.microsoft.com/office/drawing/2014/main" id="{7C088DA0-02EE-2A86-D7FC-3F6BD71A1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5"/>
            <a:ext cx="10515599" cy="60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8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810A-0C2E-65C2-AFFE-DB805819ACE6}"/>
              </a:ext>
            </a:extLst>
          </p:cNvPr>
          <p:cNvSpPr>
            <a:spLocks noGrp="1"/>
          </p:cNvSpPr>
          <p:nvPr>
            <p:ph type="title"/>
          </p:nvPr>
        </p:nvSpPr>
        <p:spPr/>
        <p:txBody>
          <a:bodyPr/>
          <a:lstStyle/>
          <a:p>
            <a:r>
              <a:rPr lang="en-US" dirty="0"/>
              <a:t>Some Reasons </a:t>
            </a:r>
          </a:p>
        </p:txBody>
      </p:sp>
      <p:sp>
        <p:nvSpPr>
          <p:cNvPr id="3" name="Content Placeholder 2">
            <a:extLst>
              <a:ext uri="{FF2B5EF4-FFF2-40B4-BE49-F238E27FC236}">
                <a16:creationId xmlns:a16="http://schemas.microsoft.com/office/drawing/2014/main" id="{ED67ABC4-E54C-F6A9-A981-67073EB02C6F}"/>
              </a:ext>
            </a:extLst>
          </p:cNvPr>
          <p:cNvSpPr>
            <a:spLocks noGrp="1"/>
          </p:cNvSpPr>
          <p:nvPr>
            <p:ph idx="1"/>
          </p:nvPr>
        </p:nvSpPr>
        <p:spPr/>
        <p:txBody>
          <a:bodyPr>
            <a:normAutofit/>
          </a:bodyPr>
          <a:lstStyle/>
          <a:p>
            <a:r>
              <a:rPr lang="en-US" sz="3200" dirty="0"/>
              <a:t>Remove irregularities and unnecessary values from data</a:t>
            </a:r>
          </a:p>
          <a:p>
            <a:r>
              <a:rPr lang="en-US" sz="3200" dirty="0"/>
              <a:t>Help us prepare out dataset for analysis</a:t>
            </a:r>
          </a:p>
          <a:p>
            <a:r>
              <a:rPr lang="en-US" sz="3200" dirty="0"/>
              <a:t>Allows a Machine learning model to better predict on our dataset.</a:t>
            </a:r>
          </a:p>
          <a:p>
            <a:r>
              <a:rPr lang="en-US" sz="3200" dirty="0"/>
              <a:t>Give us more accurate result.</a:t>
            </a:r>
          </a:p>
          <a:p>
            <a:r>
              <a:rPr lang="en-US" sz="3200" dirty="0"/>
              <a:t>It also help us in choosing a better machine learning model.</a:t>
            </a:r>
          </a:p>
        </p:txBody>
      </p:sp>
    </p:spTree>
    <p:extLst>
      <p:ext uri="{BB962C8B-B14F-4D97-AF65-F5344CB8AC3E}">
        <p14:creationId xmlns:p14="http://schemas.microsoft.com/office/powerpoint/2010/main" val="2137360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6D16-B669-FE72-5401-2AAA17105F04}"/>
              </a:ext>
            </a:extLst>
          </p:cNvPr>
          <p:cNvSpPr>
            <a:spLocks noGrp="1"/>
          </p:cNvSpPr>
          <p:nvPr>
            <p:ph type="title"/>
          </p:nvPr>
        </p:nvSpPr>
        <p:spPr>
          <a:xfrm>
            <a:off x="838200" y="365126"/>
            <a:ext cx="10515600" cy="750888"/>
          </a:xfrm>
        </p:spPr>
        <p:txBody>
          <a:bodyPr/>
          <a:lstStyle/>
          <a:p>
            <a:r>
              <a:rPr lang="en-US" b="1" dirty="0"/>
              <a:t>Hypothesis Testing</a:t>
            </a:r>
          </a:p>
        </p:txBody>
      </p:sp>
      <p:sp>
        <p:nvSpPr>
          <p:cNvPr id="3" name="Content Placeholder 2">
            <a:extLst>
              <a:ext uri="{FF2B5EF4-FFF2-40B4-BE49-F238E27FC236}">
                <a16:creationId xmlns:a16="http://schemas.microsoft.com/office/drawing/2014/main" id="{32C7693E-4421-4009-E0D1-F0D9AF7C3A7D}"/>
              </a:ext>
            </a:extLst>
          </p:cNvPr>
          <p:cNvSpPr>
            <a:spLocks noGrp="1"/>
          </p:cNvSpPr>
          <p:nvPr>
            <p:ph idx="1"/>
          </p:nvPr>
        </p:nvSpPr>
        <p:spPr>
          <a:xfrm>
            <a:off x="838200" y="1248609"/>
            <a:ext cx="10515600" cy="5637966"/>
          </a:xfrm>
        </p:spPr>
        <p:txBody>
          <a:bodyPr/>
          <a:lstStyle/>
          <a:p>
            <a:pPr algn="just"/>
            <a:r>
              <a:rPr lang="en-US" dirty="0">
                <a:solidFill>
                  <a:srgbClr val="273239"/>
                </a:solidFill>
              </a:rPr>
              <a:t>Hypothesis testing is a form of statistical inference that uses data from a sample to draw conclusions about a population parameter or a population probability.</a:t>
            </a:r>
          </a:p>
          <a:p>
            <a:pPr algn="just"/>
            <a:r>
              <a:rPr lang="en-US" b="0" i="0" dirty="0">
                <a:solidFill>
                  <a:srgbClr val="273239"/>
                </a:solidFill>
                <a:effectLst/>
              </a:rPr>
              <a:t>Hypothesis testing is a statistical method that is used in making a statistical decision using experimental data. </a:t>
            </a:r>
            <a:endParaRPr lang="en-US" dirty="0"/>
          </a:p>
        </p:txBody>
      </p:sp>
      <p:grpSp>
        <p:nvGrpSpPr>
          <p:cNvPr id="21" name="Group 20">
            <a:extLst>
              <a:ext uri="{FF2B5EF4-FFF2-40B4-BE49-F238E27FC236}">
                <a16:creationId xmlns:a16="http://schemas.microsoft.com/office/drawing/2014/main" id="{69B00B55-6582-C432-ACF5-9454149E19CA}"/>
              </a:ext>
            </a:extLst>
          </p:cNvPr>
          <p:cNvGrpSpPr/>
          <p:nvPr/>
        </p:nvGrpSpPr>
        <p:grpSpPr>
          <a:xfrm>
            <a:off x="5362275" y="2266350"/>
            <a:ext cx="28800" cy="19800"/>
            <a:chOff x="5362275" y="2266350"/>
            <a:chExt cx="28800" cy="1980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7" name="Ink 16">
                  <a:extLst>
                    <a:ext uri="{FF2B5EF4-FFF2-40B4-BE49-F238E27FC236}">
                      <a16:creationId xmlns:a16="http://schemas.microsoft.com/office/drawing/2014/main" id="{64C00776-B579-0A44-689E-F29A917003F3}"/>
                    </a:ext>
                  </a:extLst>
                </p14:cNvPr>
                <p14:cNvContentPartPr/>
                <p14:nvPr/>
              </p14:nvContentPartPr>
              <p14:xfrm>
                <a:off x="5362275" y="2266350"/>
                <a:ext cx="360" cy="360"/>
              </p14:xfrm>
            </p:contentPart>
          </mc:Choice>
          <mc:Fallback xmlns="">
            <p:pic>
              <p:nvPicPr>
                <p:cNvPr id="17" name="Ink 16">
                  <a:extLst>
                    <a:ext uri="{FF2B5EF4-FFF2-40B4-BE49-F238E27FC236}">
                      <a16:creationId xmlns:a16="http://schemas.microsoft.com/office/drawing/2014/main" id="{64C00776-B579-0A44-689E-F29A917003F3}"/>
                    </a:ext>
                  </a:extLst>
                </p:cNvPr>
                <p:cNvPicPr/>
                <p:nvPr/>
              </p:nvPicPr>
              <p:blipFill>
                <a:blip r:embed="rId3"/>
                <a:stretch>
                  <a:fillRect/>
                </a:stretch>
              </p:blipFill>
              <p:spPr>
                <a:xfrm>
                  <a:off x="5353275" y="221271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8" name="Ink 17">
                  <a:extLst>
                    <a:ext uri="{FF2B5EF4-FFF2-40B4-BE49-F238E27FC236}">
                      <a16:creationId xmlns:a16="http://schemas.microsoft.com/office/drawing/2014/main" id="{E0A53E0E-AFEC-F476-83E3-77BDB62F4BEC}"/>
                    </a:ext>
                  </a:extLst>
                </p14:cNvPr>
                <p14:cNvContentPartPr/>
                <p14:nvPr/>
              </p14:nvContentPartPr>
              <p14:xfrm>
                <a:off x="5390715" y="2285790"/>
                <a:ext cx="360" cy="360"/>
              </p14:xfrm>
            </p:contentPart>
          </mc:Choice>
          <mc:Fallback xmlns="">
            <p:pic>
              <p:nvPicPr>
                <p:cNvPr id="18" name="Ink 17">
                  <a:extLst>
                    <a:ext uri="{FF2B5EF4-FFF2-40B4-BE49-F238E27FC236}">
                      <a16:creationId xmlns:a16="http://schemas.microsoft.com/office/drawing/2014/main" id="{E0A53E0E-AFEC-F476-83E3-77BDB62F4BEC}"/>
                    </a:ext>
                  </a:extLst>
                </p:cNvPr>
                <p:cNvPicPr/>
                <p:nvPr/>
              </p:nvPicPr>
              <p:blipFill>
                <a:blip r:embed="rId5"/>
                <a:stretch>
                  <a:fillRect/>
                </a:stretch>
              </p:blipFill>
              <p:spPr>
                <a:xfrm>
                  <a:off x="5382075" y="223215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9" name="Ink 18">
                  <a:extLst>
                    <a:ext uri="{FF2B5EF4-FFF2-40B4-BE49-F238E27FC236}">
                      <a16:creationId xmlns:a16="http://schemas.microsoft.com/office/drawing/2014/main" id="{9AF24E41-EAF5-A41B-964B-7EA0A86B8C29}"/>
                    </a:ext>
                  </a:extLst>
                </p14:cNvPr>
                <p14:cNvContentPartPr/>
                <p14:nvPr/>
              </p14:nvContentPartPr>
              <p14:xfrm>
                <a:off x="5390715" y="2285790"/>
                <a:ext cx="360" cy="360"/>
              </p14:xfrm>
            </p:contentPart>
          </mc:Choice>
          <mc:Fallback xmlns="">
            <p:pic>
              <p:nvPicPr>
                <p:cNvPr id="19" name="Ink 18">
                  <a:extLst>
                    <a:ext uri="{FF2B5EF4-FFF2-40B4-BE49-F238E27FC236}">
                      <a16:creationId xmlns:a16="http://schemas.microsoft.com/office/drawing/2014/main" id="{9AF24E41-EAF5-A41B-964B-7EA0A86B8C29}"/>
                    </a:ext>
                  </a:extLst>
                </p:cNvPr>
                <p:cNvPicPr/>
                <p:nvPr/>
              </p:nvPicPr>
              <p:blipFill>
                <a:blip r:embed="rId5"/>
                <a:stretch>
                  <a:fillRect/>
                </a:stretch>
              </p:blipFill>
              <p:spPr>
                <a:xfrm>
                  <a:off x="5382075" y="223215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0" name="Ink 19">
                  <a:extLst>
                    <a:ext uri="{FF2B5EF4-FFF2-40B4-BE49-F238E27FC236}">
                      <a16:creationId xmlns:a16="http://schemas.microsoft.com/office/drawing/2014/main" id="{AC208046-8290-E129-D3FC-C4AD3365AFE9}"/>
                    </a:ext>
                  </a:extLst>
                </p14:cNvPr>
                <p14:cNvContentPartPr/>
                <p14:nvPr/>
              </p14:nvContentPartPr>
              <p14:xfrm>
                <a:off x="5390715" y="2285790"/>
                <a:ext cx="360" cy="360"/>
              </p14:xfrm>
            </p:contentPart>
          </mc:Choice>
          <mc:Fallback xmlns="">
            <p:pic>
              <p:nvPicPr>
                <p:cNvPr id="20" name="Ink 19">
                  <a:extLst>
                    <a:ext uri="{FF2B5EF4-FFF2-40B4-BE49-F238E27FC236}">
                      <a16:creationId xmlns:a16="http://schemas.microsoft.com/office/drawing/2014/main" id="{AC208046-8290-E129-D3FC-C4AD3365AFE9}"/>
                    </a:ext>
                  </a:extLst>
                </p:cNvPr>
                <p:cNvPicPr/>
                <p:nvPr/>
              </p:nvPicPr>
              <p:blipFill>
                <a:blip r:embed="rId5"/>
                <a:stretch>
                  <a:fillRect/>
                </a:stretch>
              </p:blipFill>
              <p:spPr>
                <a:xfrm>
                  <a:off x="5382075" y="2232150"/>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2" name="Ink 21">
                <a:extLst>
                  <a:ext uri="{FF2B5EF4-FFF2-40B4-BE49-F238E27FC236}">
                    <a16:creationId xmlns:a16="http://schemas.microsoft.com/office/drawing/2014/main" id="{C703BC3E-B24E-7092-48A3-8861138B217C}"/>
                  </a:ext>
                </a:extLst>
              </p14:cNvPr>
              <p14:cNvContentPartPr/>
              <p14:nvPr/>
            </p14:nvContentPartPr>
            <p14:xfrm>
              <a:off x="1628715" y="6076590"/>
              <a:ext cx="360" cy="360"/>
            </p14:xfrm>
          </p:contentPart>
        </mc:Choice>
        <mc:Fallback xmlns="">
          <p:pic>
            <p:nvPicPr>
              <p:cNvPr id="22" name="Ink 21">
                <a:extLst>
                  <a:ext uri="{FF2B5EF4-FFF2-40B4-BE49-F238E27FC236}">
                    <a16:creationId xmlns:a16="http://schemas.microsoft.com/office/drawing/2014/main" id="{C703BC3E-B24E-7092-48A3-8861138B217C}"/>
                  </a:ext>
                </a:extLst>
              </p:cNvPr>
              <p:cNvPicPr/>
              <p:nvPr/>
            </p:nvPicPr>
            <p:blipFill>
              <a:blip r:embed="rId9"/>
              <a:stretch>
                <a:fillRect/>
              </a:stretch>
            </p:blipFill>
            <p:spPr>
              <a:xfrm>
                <a:off x="1619715" y="602295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3" name="Ink 22">
                <a:extLst>
                  <a:ext uri="{FF2B5EF4-FFF2-40B4-BE49-F238E27FC236}">
                    <a16:creationId xmlns:a16="http://schemas.microsoft.com/office/drawing/2014/main" id="{FC816128-D4C4-DB14-C23F-971BE9494C82}"/>
                  </a:ext>
                </a:extLst>
              </p14:cNvPr>
              <p14:cNvContentPartPr/>
              <p14:nvPr/>
            </p14:nvContentPartPr>
            <p14:xfrm>
              <a:off x="-1086045" y="933270"/>
              <a:ext cx="360" cy="360"/>
            </p14:xfrm>
          </p:contentPart>
        </mc:Choice>
        <mc:Fallback xmlns="">
          <p:pic>
            <p:nvPicPr>
              <p:cNvPr id="23" name="Ink 22">
                <a:extLst>
                  <a:ext uri="{FF2B5EF4-FFF2-40B4-BE49-F238E27FC236}">
                    <a16:creationId xmlns:a16="http://schemas.microsoft.com/office/drawing/2014/main" id="{FC816128-D4C4-DB14-C23F-971BE9494C82}"/>
                  </a:ext>
                </a:extLst>
              </p:cNvPr>
              <p:cNvPicPr/>
              <p:nvPr/>
            </p:nvPicPr>
            <p:blipFill>
              <a:blip r:embed="rId11"/>
              <a:stretch>
                <a:fillRect/>
              </a:stretch>
            </p:blipFill>
            <p:spPr>
              <a:xfrm>
                <a:off x="-1095045" y="879270"/>
                <a:ext cx="18000" cy="108000"/>
              </a:xfrm>
              <a:prstGeom prst="rect">
                <a:avLst/>
              </a:prstGeom>
            </p:spPr>
          </p:pic>
        </mc:Fallback>
      </mc:AlternateContent>
    </p:spTree>
    <p:extLst>
      <p:ext uri="{BB962C8B-B14F-4D97-AF65-F5344CB8AC3E}">
        <p14:creationId xmlns:p14="http://schemas.microsoft.com/office/powerpoint/2010/main" val="2083296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6D16-B669-FE72-5401-2AAA17105F04}"/>
              </a:ext>
            </a:extLst>
          </p:cNvPr>
          <p:cNvSpPr>
            <a:spLocks noGrp="1"/>
          </p:cNvSpPr>
          <p:nvPr>
            <p:ph type="title"/>
          </p:nvPr>
        </p:nvSpPr>
        <p:spPr>
          <a:xfrm>
            <a:off x="838200" y="365126"/>
            <a:ext cx="10515600" cy="750888"/>
          </a:xfrm>
        </p:spPr>
        <p:txBody>
          <a:bodyPr/>
          <a:lstStyle/>
          <a:p>
            <a:pPr algn="l" fontAlgn="base"/>
            <a:r>
              <a:rPr lang="en-US" b="1" i="0" dirty="0">
                <a:solidFill>
                  <a:srgbClr val="273239"/>
                </a:solidFill>
                <a:effectLst/>
                <a:latin typeface="Nunito" pitchFamily="2" charset="0"/>
              </a:rPr>
              <a:t>Need for Hypothesis Testing</a:t>
            </a:r>
          </a:p>
        </p:txBody>
      </p:sp>
      <p:sp>
        <p:nvSpPr>
          <p:cNvPr id="3" name="Content Placeholder 2">
            <a:extLst>
              <a:ext uri="{FF2B5EF4-FFF2-40B4-BE49-F238E27FC236}">
                <a16:creationId xmlns:a16="http://schemas.microsoft.com/office/drawing/2014/main" id="{32C7693E-4421-4009-E0D1-F0D9AF7C3A7D}"/>
              </a:ext>
            </a:extLst>
          </p:cNvPr>
          <p:cNvSpPr>
            <a:spLocks noGrp="1"/>
          </p:cNvSpPr>
          <p:nvPr>
            <p:ph idx="1"/>
          </p:nvPr>
        </p:nvSpPr>
        <p:spPr>
          <a:xfrm>
            <a:off x="838200" y="1857375"/>
            <a:ext cx="10515600" cy="5029200"/>
          </a:xfrm>
        </p:spPr>
        <p:txBody>
          <a:bodyPr/>
          <a:lstStyle/>
          <a:p>
            <a:pPr algn="just"/>
            <a:r>
              <a:rPr lang="en-US" b="0" i="0" dirty="0">
                <a:solidFill>
                  <a:srgbClr val="273239"/>
                </a:solidFill>
                <a:effectLst/>
              </a:rPr>
              <a:t>Hypothesis testing is an important procedure in statistics. Hypothesis testing evaluates two mutually exclusive population statements to determine which statement is most supported by sample data. When we say that the findings are statistically significant, it is thanks to hypothesis testing.</a:t>
            </a:r>
            <a:endParaRPr lang="en-US" dirty="0"/>
          </a:p>
        </p:txBody>
      </p:sp>
      <p:sp>
        <p:nvSpPr>
          <p:cNvPr id="4" name="Rectangle 3">
            <a:extLst>
              <a:ext uri="{FF2B5EF4-FFF2-40B4-BE49-F238E27FC236}">
                <a16:creationId xmlns:a16="http://schemas.microsoft.com/office/drawing/2014/main" id="{E2C17A75-3D1E-AF23-DA51-8FF40132855D}"/>
              </a:ext>
            </a:extLst>
          </p:cNvPr>
          <p:cNvSpPr/>
          <p:nvPr/>
        </p:nvSpPr>
        <p:spPr>
          <a:xfrm>
            <a:off x="850820" y="5282287"/>
            <a:ext cx="42672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2F9E0836-6563-FBD5-0AC7-27A0350884DE}"/>
              </a:ext>
            </a:extLst>
          </p:cNvPr>
          <p:cNvSpPr/>
          <p:nvPr/>
        </p:nvSpPr>
        <p:spPr>
          <a:xfrm>
            <a:off x="1101090" y="5609391"/>
            <a:ext cx="1343025" cy="11541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D644F0-A3DB-AF60-F39E-A2A4E0602B00}"/>
              </a:ext>
            </a:extLst>
          </p:cNvPr>
          <p:cNvSpPr/>
          <p:nvPr/>
        </p:nvSpPr>
        <p:spPr>
          <a:xfrm>
            <a:off x="3048000" y="5599905"/>
            <a:ext cx="1343025" cy="11541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59E2B1-B47F-BD78-20DC-54062EF2E5D2}"/>
              </a:ext>
            </a:extLst>
          </p:cNvPr>
          <p:cNvSpPr txBox="1"/>
          <p:nvPr/>
        </p:nvSpPr>
        <p:spPr>
          <a:xfrm flipH="1">
            <a:off x="1821181" y="4688562"/>
            <a:ext cx="1878331" cy="369332"/>
          </a:xfrm>
          <a:prstGeom prst="rect">
            <a:avLst/>
          </a:prstGeom>
          <a:noFill/>
        </p:spPr>
        <p:txBody>
          <a:bodyPr wrap="square" rtlCol="0">
            <a:spAutoFit/>
          </a:bodyPr>
          <a:lstStyle/>
          <a:p>
            <a:r>
              <a:rPr lang="en-US" b="1" dirty="0"/>
              <a:t>Mutual Exclusive </a:t>
            </a:r>
          </a:p>
        </p:txBody>
      </p:sp>
      <p:sp>
        <p:nvSpPr>
          <p:cNvPr id="8" name="TextBox 7">
            <a:extLst>
              <a:ext uri="{FF2B5EF4-FFF2-40B4-BE49-F238E27FC236}">
                <a16:creationId xmlns:a16="http://schemas.microsoft.com/office/drawing/2014/main" id="{8B10EC90-5FE8-8F0D-0913-422281038076}"/>
              </a:ext>
            </a:extLst>
          </p:cNvPr>
          <p:cNvSpPr txBox="1"/>
          <p:nvPr/>
        </p:nvSpPr>
        <p:spPr>
          <a:xfrm>
            <a:off x="1618238" y="5291186"/>
            <a:ext cx="482919" cy="369332"/>
          </a:xfrm>
          <a:prstGeom prst="rect">
            <a:avLst/>
          </a:prstGeom>
          <a:noFill/>
        </p:spPr>
        <p:txBody>
          <a:bodyPr wrap="square" rtlCol="0">
            <a:spAutoFit/>
          </a:bodyPr>
          <a:lstStyle/>
          <a:p>
            <a:r>
              <a:rPr lang="en-US" dirty="0"/>
              <a:t>A</a:t>
            </a:r>
          </a:p>
        </p:txBody>
      </p:sp>
      <p:sp>
        <p:nvSpPr>
          <p:cNvPr id="9" name="TextBox 8">
            <a:extLst>
              <a:ext uri="{FF2B5EF4-FFF2-40B4-BE49-F238E27FC236}">
                <a16:creationId xmlns:a16="http://schemas.microsoft.com/office/drawing/2014/main" id="{5409E007-E2C3-7C98-4082-A0BED87905E9}"/>
              </a:ext>
            </a:extLst>
          </p:cNvPr>
          <p:cNvSpPr txBox="1"/>
          <p:nvPr/>
        </p:nvSpPr>
        <p:spPr>
          <a:xfrm>
            <a:off x="3572350" y="5268634"/>
            <a:ext cx="482919" cy="369332"/>
          </a:xfrm>
          <a:prstGeom prst="rect">
            <a:avLst/>
          </a:prstGeom>
          <a:noFill/>
        </p:spPr>
        <p:txBody>
          <a:bodyPr wrap="square" rtlCol="0">
            <a:spAutoFit/>
          </a:bodyPr>
          <a:lstStyle/>
          <a:p>
            <a:r>
              <a:rPr lang="en-US" dirty="0"/>
              <a:t>B</a:t>
            </a:r>
          </a:p>
        </p:txBody>
      </p:sp>
      <p:sp>
        <p:nvSpPr>
          <p:cNvPr id="10" name="Rectangle 9">
            <a:extLst>
              <a:ext uri="{FF2B5EF4-FFF2-40B4-BE49-F238E27FC236}">
                <a16:creationId xmlns:a16="http://schemas.microsoft.com/office/drawing/2014/main" id="{3D83F330-384F-E408-2085-C6690098043C}"/>
              </a:ext>
            </a:extLst>
          </p:cNvPr>
          <p:cNvSpPr/>
          <p:nvPr/>
        </p:nvSpPr>
        <p:spPr>
          <a:xfrm>
            <a:off x="6237088" y="5291186"/>
            <a:ext cx="4058604"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9FDACE8A-7575-A850-C2A0-D7A70536F319}"/>
              </a:ext>
            </a:extLst>
          </p:cNvPr>
          <p:cNvSpPr/>
          <p:nvPr/>
        </p:nvSpPr>
        <p:spPr>
          <a:xfrm>
            <a:off x="6949915" y="5557678"/>
            <a:ext cx="1343025" cy="11541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CD42DD-7D8A-6C08-974E-B8EBE515E307}"/>
              </a:ext>
            </a:extLst>
          </p:cNvPr>
          <p:cNvSpPr/>
          <p:nvPr/>
        </p:nvSpPr>
        <p:spPr>
          <a:xfrm>
            <a:off x="7955280" y="5571331"/>
            <a:ext cx="1343025" cy="11541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87AEC36-E508-F4DE-E0B1-575FE9676459}"/>
              </a:ext>
            </a:extLst>
          </p:cNvPr>
          <p:cNvSpPr txBox="1"/>
          <p:nvPr/>
        </p:nvSpPr>
        <p:spPr>
          <a:xfrm>
            <a:off x="7439499" y="5230573"/>
            <a:ext cx="482919"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B5A8FE3A-F7A1-CCE8-6790-AC0103109DC9}"/>
              </a:ext>
            </a:extLst>
          </p:cNvPr>
          <p:cNvSpPr txBox="1"/>
          <p:nvPr/>
        </p:nvSpPr>
        <p:spPr>
          <a:xfrm>
            <a:off x="8503916" y="5260458"/>
            <a:ext cx="482919" cy="369332"/>
          </a:xfrm>
          <a:prstGeom prst="rect">
            <a:avLst/>
          </a:prstGeom>
          <a:noFill/>
        </p:spPr>
        <p:txBody>
          <a:bodyPr wrap="square" rtlCol="0">
            <a:spAutoFit/>
          </a:bodyPr>
          <a:lstStyle/>
          <a:p>
            <a:r>
              <a:rPr lang="en-US" dirty="0"/>
              <a:t>B</a:t>
            </a:r>
          </a:p>
        </p:txBody>
      </p:sp>
      <p:sp>
        <p:nvSpPr>
          <p:cNvPr id="15" name="TextBox 14">
            <a:extLst>
              <a:ext uri="{FF2B5EF4-FFF2-40B4-BE49-F238E27FC236}">
                <a16:creationId xmlns:a16="http://schemas.microsoft.com/office/drawing/2014/main" id="{BE7B9EE5-285D-A7BF-CDF2-9B50E8A626A9}"/>
              </a:ext>
            </a:extLst>
          </p:cNvPr>
          <p:cNvSpPr txBox="1"/>
          <p:nvPr/>
        </p:nvSpPr>
        <p:spPr>
          <a:xfrm flipH="1">
            <a:off x="7419019" y="4686457"/>
            <a:ext cx="2306005" cy="369332"/>
          </a:xfrm>
          <a:prstGeom prst="rect">
            <a:avLst/>
          </a:prstGeom>
          <a:noFill/>
        </p:spPr>
        <p:txBody>
          <a:bodyPr wrap="square" rtlCol="0">
            <a:spAutoFit/>
          </a:bodyPr>
          <a:lstStyle/>
          <a:p>
            <a:r>
              <a:rPr lang="en-US" b="1" dirty="0"/>
              <a:t>Non-Mutual Exclusive </a:t>
            </a: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B5A6A1D1-DD96-E4A3-D445-2CB81FF93DB2}"/>
                  </a:ext>
                </a:extLst>
              </p14:cNvPr>
              <p14:cNvContentPartPr/>
              <p14:nvPr/>
            </p14:nvContentPartPr>
            <p14:xfrm>
              <a:off x="8038155" y="5918190"/>
              <a:ext cx="213120" cy="479520"/>
            </p14:xfrm>
          </p:contentPart>
        </mc:Choice>
        <mc:Fallback xmlns="">
          <p:pic>
            <p:nvPicPr>
              <p:cNvPr id="16" name="Ink 15">
                <a:extLst>
                  <a:ext uri="{FF2B5EF4-FFF2-40B4-BE49-F238E27FC236}">
                    <a16:creationId xmlns:a16="http://schemas.microsoft.com/office/drawing/2014/main" id="{B5A6A1D1-DD96-E4A3-D445-2CB81FF93DB2}"/>
                  </a:ext>
                </a:extLst>
              </p:cNvPr>
              <p:cNvPicPr/>
              <p:nvPr/>
            </p:nvPicPr>
            <p:blipFill>
              <a:blip r:embed="rId3"/>
              <a:stretch>
                <a:fillRect/>
              </a:stretch>
            </p:blipFill>
            <p:spPr>
              <a:xfrm>
                <a:off x="7984155" y="5810190"/>
                <a:ext cx="320760" cy="695160"/>
              </a:xfrm>
              <a:prstGeom prst="rect">
                <a:avLst/>
              </a:prstGeom>
            </p:spPr>
          </p:pic>
        </mc:Fallback>
      </mc:AlternateContent>
      <p:grpSp>
        <p:nvGrpSpPr>
          <p:cNvPr id="21" name="Group 20">
            <a:extLst>
              <a:ext uri="{FF2B5EF4-FFF2-40B4-BE49-F238E27FC236}">
                <a16:creationId xmlns:a16="http://schemas.microsoft.com/office/drawing/2014/main" id="{69B00B55-6582-C432-ACF5-9454149E19CA}"/>
              </a:ext>
            </a:extLst>
          </p:cNvPr>
          <p:cNvGrpSpPr/>
          <p:nvPr/>
        </p:nvGrpSpPr>
        <p:grpSpPr>
          <a:xfrm>
            <a:off x="5362275" y="2266350"/>
            <a:ext cx="28800" cy="19800"/>
            <a:chOff x="5362275" y="2266350"/>
            <a:chExt cx="28800" cy="1980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7" name="Ink 16">
                  <a:extLst>
                    <a:ext uri="{FF2B5EF4-FFF2-40B4-BE49-F238E27FC236}">
                      <a16:creationId xmlns:a16="http://schemas.microsoft.com/office/drawing/2014/main" id="{64C00776-B579-0A44-689E-F29A917003F3}"/>
                    </a:ext>
                  </a:extLst>
                </p14:cNvPr>
                <p14:cNvContentPartPr/>
                <p14:nvPr/>
              </p14:nvContentPartPr>
              <p14:xfrm>
                <a:off x="5362275" y="2266350"/>
                <a:ext cx="360" cy="360"/>
              </p14:xfrm>
            </p:contentPart>
          </mc:Choice>
          <mc:Fallback xmlns="">
            <p:pic>
              <p:nvPicPr>
                <p:cNvPr id="17" name="Ink 16">
                  <a:extLst>
                    <a:ext uri="{FF2B5EF4-FFF2-40B4-BE49-F238E27FC236}">
                      <a16:creationId xmlns:a16="http://schemas.microsoft.com/office/drawing/2014/main" id="{64C00776-B579-0A44-689E-F29A917003F3}"/>
                    </a:ext>
                  </a:extLst>
                </p:cNvPr>
                <p:cNvPicPr/>
                <p:nvPr/>
              </p:nvPicPr>
              <p:blipFill>
                <a:blip r:embed="rId5"/>
                <a:stretch>
                  <a:fillRect/>
                </a:stretch>
              </p:blipFill>
              <p:spPr>
                <a:xfrm>
                  <a:off x="5353275" y="221235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8" name="Ink 17">
                  <a:extLst>
                    <a:ext uri="{FF2B5EF4-FFF2-40B4-BE49-F238E27FC236}">
                      <a16:creationId xmlns:a16="http://schemas.microsoft.com/office/drawing/2014/main" id="{E0A53E0E-AFEC-F476-83E3-77BDB62F4BEC}"/>
                    </a:ext>
                  </a:extLst>
                </p14:cNvPr>
                <p14:cNvContentPartPr/>
                <p14:nvPr/>
              </p14:nvContentPartPr>
              <p14:xfrm>
                <a:off x="5390715" y="2285790"/>
                <a:ext cx="360" cy="360"/>
              </p14:xfrm>
            </p:contentPart>
          </mc:Choice>
          <mc:Fallback xmlns="">
            <p:pic>
              <p:nvPicPr>
                <p:cNvPr id="18" name="Ink 17">
                  <a:extLst>
                    <a:ext uri="{FF2B5EF4-FFF2-40B4-BE49-F238E27FC236}">
                      <a16:creationId xmlns:a16="http://schemas.microsoft.com/office/drawing/2014/main" id="{E0A53E0E-AFEC-F476-83E3-77BDB62F4BEC}"/>
                    </a:ext>
                  </a:extLst>
                </p:cNvPr>
                <p:cNvPicPr/>
                <p:nvPr/>
              </p:nvPicPr>
              <p:blipFill>
                <a:blip r:embed="rId7"/>
                <a:stretch>
                  <a:fillRect/>
                </a:stretch>
              </p:blipFill>
              <p:spPr>
                <a:xfrm>
                  <a:off x="5381715" y="223179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9" name="Ink 18">
                  <a:extLst>
                    <a:ext uri="{FF2B5EF4-FFF2-40B4-BE49-F238E27FC236}">
                      <a16:creationId xmlns:a16="http://schemas.microsoft.com/office/drawing/2014/main" id="{9AF24E41-EAF5-A41B-964B-7EA0A86B8C29}"/>
                    </a:ext>
                  </a:extLst>
                </p14:cNvPr>
                <p14:cNvContentPartPr/>
                <p14:nvPr/>
              </p14:nvContentPartPr>
              <p14:xfrm>
                <a:off x="5390715" y="2285790"/>
                <a:ext cx="360" cy="360"/>
              </p14:xfrm>
            </p:contentPart>
          </mc:Choice>
          <mc:Fallback xmlns="">
            <p:pic>
              <p:nvPicPr>
                <p:cNvPr id="19" name="Ink 18">
                  <a:extLst>
                    <a:ext uri="{FF2B5EF4-FFF2-40B4-BE49-F238E27FC236}">
                      <a16:creationId xmlns:a16="http://schemas.microsoft.com/office/drawing/2014/main" id="{9AF24E41-EAF5-A41B-964B-7EA0A86B8C29}"/>
                    </a:ext>
                  </a:extLst>
                </p:cNvPr>
                <p:cNvPicPr/>
                <p:nvPr/>
              </p:nvPicPr>
              <p:blipFill>
                <a:blip r:embed="rId7"/>
                <a:stretch>
                  <a:fillRect/>
                </a:stretch>
              </p:blipFill>
              <p:spPr>
                <a:xfrm>
                  <a:off x="5381715" y="223179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0" name="Ink 19">
                  <a:extLst>
                    <a:ext uri="{FF2B5EF4-FFF2-40B4-BE49-F238E27FC236}">
                      <a16:creationId xmlns:a16="http://schemas.microsoft.com/office/drawing/2014/main" id="{AC208046-8290-E129-D3FC-C4AD3365AFE9}"/>
                    </a:ext>
                  </a:extLst>
                </p14:cNvPr>
                <p14:cNvContentPartPr/>
                <p14:nvPr/>
              </p14:nvContentPartPr>
              <p14:xfrm>
                <a:off x="5390715" y="2285790"/>
                <a:ext cx="360" cy="360"/>
              </p14:xfrm>
            </p:contentPart>
          </mc:Choice>
          <mc:Fallback xmlns="">
            <p:pic>
              <p:nvPicPr>
                <p:cNvPr id="20" name="Ink 19">
                  <a:extLst>
                    <a:ext uri="{FF2B5EF4-FFF2-40B4-BE49-F238E27FC236}">
                      <a16:creationId xmlns:a16="http://schemas.microsoft.com/office/drawing/2014/main" id="{AC208046-8290-E129-D3FC-C4AD3365AFE9}"/>
                    </a:ext>
                  </a:extLst>
                </p:cNvPr>
                <p:cNvPicPr/>
                <p:nvPr/>
              </p:nvPicPr>
              <p:blipFill>
                <a:blip r:embed="rId7"/>
                <a:stretch>
                  <a:fillRect/>
                </a:stretch>
              </p:blipFill>
              <p:spPr>
                <a:xfrm>
                  <a:off x="5381715" y="2231790"/>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2" name="Ink 21">
                <a:extLst>
                  <a:ext uri="{FF2B5EF4-FFF2-40B4-BE49-F238E27FC236}">
                    <a16:creationId xmlns:a16="http://schemas.microsoft.com/office/drawing/2014/main" id="{C703BC3E-B24E-7092-48A3-8861138B217C}"/>
                  </a:ext>
                </a:extLst>
              </p14:cNvPr>
              <p14:cNvContentPartPr/>
              <p14:nvPr/>
            </p14:nvContentPartPr>
            <p14:xfrm>
              <a:off x="1628715" y="6076590"/>
              <a:ext cx="360" cy="360"/>
            </p14:xfrm>
          </p:contentPart>
        </mc:Choice>
        <mc:Fallback xmlns="">
          <p:pic>
            <p:nvPicPr>
              <p:cNvPr id="22" name="Ink 21">
                <a:extLst>
                  <a:ext uri="{FF2B5EF4-FFF2-40B4-BE49-F238E27FC236}">
                    <a16:creationId xmlns:a16="http://schemas.microsoft.com/office/drawing/2014/main" id="{C703BC3E-B24E-7092-48A3-8861138B217C}"/>
                  </a:ext>
                </a:extLst>
              </p:cNvPr>
              <p:cNvPicPr/>
              <p:nvPr/>
            </p:nvPicPr>
            <p:blipFill>
              <a:blip r:embed="rId11"/>
              <a:stretch>
                <a:fillRect/>
              </a:stretch>
            </p:blipFill>
            <p:spPr>
              <a:xfrm>
                <a:off x="1619715" y="602259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3" name="Ink 22">
                <a:extLst>
                  <a:ext uri="{FF2B5EF4-FFF2-40B4-BE49-F238E27FC236}">
                    <a16:creationId xmlns:a16="http://schemas.microsoft.com/office/drawing/2014/main" id="{FC816128-D4C4-DB14-C23F-971BE9494C82}"/>
                  </a:ext>
                </a:extLst>
              </p14:cNvPr>
              <p14:cNvContentPartPr/>
              <p14:nvPr/>
            </p14:nvContentPartPr>
            <p14:xfrm>
              <a:off x="-1086045" y="933270"/>
              <a:ext cx="360" cy="360"/>
            </p14:xfrm>
          </p:contentPart>
        </mc:Choice>
        <mc:Fallback xmlns="">
          <p:pic>
            <p:nvPicPr>
              <p:cNvPr id="23" name="Ink 22">
                <a:extLst>
                  <a:ext uri="{FF2B5EF4-FFF2-40B4-BE49-F238E27FC236}">
                    <a16:creationId xmlns:a16="http://schemas.microsoft.com/office/drawing/2014/main" id="{FC816128-D4C4-DB14-C23F-971BE9494C82}"/>
                  </a:ext>
                </a:extLst>
              </p:cNvPr>
              <p:cNvPicPr/>
              <p:nvPr/>
            </p:nvPicPr>
            <p:blipFill>
              <a:blip r:embed="rId13"/>
              <a:stretch>
                <a:fillRect/>
              </a:stretch>
            </p:blipFill>
            <p:spPr>
              <a:xfrm>
                <a:off x="-1095045" y="879270"/>
                <a:ext cx="18000" cy="108000"/>
              </a:xfrm>
              <a:prstGeom prst="rect">
                <a:avLst/>
              </a:prstGeom>
            </p:spPr>
          </p:pic>
        </mc:Fallback>
      </mc:AlternateContent>
    </p:spTree>
    <p:extLst>
      <p:ext uri="{BB962C8B-B14F-4D97-AF65-F5344CB8AC3E}">
        <p14:creationId xmlns:p14="http://schemas.microsoft.com/office/powerpoint/2010/main" val="710166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6102-F41C-9273-DF9F-ECFE928375B5}"/>
              </a:ext>
            </a:extLst>
          </p:cNvPr>
          <p:cNvSpPr>
            <a:spLocks noGrp="1"/>
          </p:cNvSpPr>
          <p:nvPr>
            <p:ph type="title"/>
          </p:nvPr>
        </p:nvSpPr>
        <p:spPr/>
        <p:txBody>
          <a:bodyPr/>
          <a:lstStyle/>
          <a:p>
            <a:r>
              <a:rPr lang="en-US" b="1" i="0" dirty="0">
                <a:solidFill>
                  <a:srgbClr val="273239"/>
                </a:solidFill>
                <a:effectLst/>
                <a:latin typeface="Nunito" pitchFamily="2" charset="0"/>
              </a:rPr>
              <a:t>Example</a:t>
            </a:r>
            <a:endParaRPr lang="en-US" dirty="0"/>
          </a:p>
        </p:txBody>
      </p:sp>
      <p:sp>
        <p:nvSpPr>
          <p:cNvPr id="3" name="Content Placeholder 2">
            <a:extLst>
              <a:ext uri="{FF2B5EF4-FFF2-40B4-BE49-F238E27FC236}">
                <a16:creationId xmlns:a16="http://schemas.microsoft.com/office/drawing/2014/main" id="{9B769F0F-6B11-98EE-51E2-68BCEE0B5BC6}"/>
              </a:ext>
            </a:extLst>
          </p:cNvPr>
          <p:cNvSpPr>
            <a:spLocks noGrp="1"/>
          </p:cNvSpPr>
          <p:nvPr>
            <p:ph idx="1"/>
          </p:nvPr>
        </p:nvSpPr>
        <p:spPr/>
        <p:txBody>
          <a:bodyPr/>
          <a:lstStyle/>
          <a:p>
            <a:pPr algn="just"/>
            <a:r>
              <a:rPr lang="en-US" b="0" i="0" dirty="0">
                <a:solidFill>
                  <a:srgbClr val="273239"/>
                </a:solidFill>
                <a:effectLst/>
                <a:latin typeface="Nunito" pitchFamily="2" charset="0"/>
              </a:rPr>
              <a:t>You say an average student in the class is 30 or a boy is taller than a girl. All of these is an assumption that we are assuming, and we need some statistical way to prove these. We need some mathematical conclusion whatever we are assuming is true.</a:t>
            </a:r>
            <a:endParaRPr lang="en-US" dirty="0"/>
          </a:p>
        </p:txBody>
      </p:sp>
    </p:spTree>
    <p:extLst>
      <p:ext uri="{BB962C8B-B14F-4D97-AF65-F5344CB8AC3E}">
        <p14:creationId xmlns:p14="http://schemas.microsoft.com/office/powerpoint/2010/main" val="1377731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E630-AFB5-F220-FFEF-EB78D71C5C84}"/>
              </a:ext>
            </a:extLst>
          </p:cNvPr>
          <p:cNvSpPr>
            <a:spLocks noGrp="1"/>
          </p:cNvSpPr>
          <p:nvPr>
            <p:ph type="title"/>
          </p:nvPr>
        </p:nvSpPr>
        <p:spPr>
          <a:xfrm>
            <a:off x="838200" y="365126"/>
            <a:ext cx="10515600" cy="768350"/>
          </a:xfrm>
        </p:spPr>
        <p:txBody>
          <a:bodyPr/>
          <a:lstStyle/>
          <a:p>
            <a:r>
              <a:rPr lang="en-US" b="1" dirty="0"/>
              <a:t>Parameters of Hypothesis Testing</a:t>
            </a:r>
            <a:r>
              <a:rPr lang="en-US" dirty="0"/>
              <a:t> </a:t>
            </a:r>
          </a:p>
        </p:txBody>
      </p:sp>
      <p:sp>
        <p:nvSpPr>
          <p:cNvPr id="3" name="Content Placeholder 2">
            <a:extLst>
              <a:ext uri="{FF2B5EF4-FFF2-40B4-BE49-F238E27FC236}">
                <a16:creationId xmlns:a16="http://schemas.microsoft.com/office/drawing/2014/main" id="{7DFB04E1-69A7-631F-21C8-4CBA50B2E5BF}"/>
              </a:ext>
            </a:extLst>
          </p:cNvPr>
          <p:cNvSpPr>
            <a:spLocks noGrp="1"/>
          </p:cNvSpPr>
          <p:nvPr>
            <p:ph idx="1"/>
          </p:nvPr>
        </p:nvSpPr>
        <p:spPr>
          <a:xfrm>
            <a:off x="76212" y="1352550"/>
            <a:ext cx="12115788" cy="5505450"/>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BE72747A-81A2-1FCC-3818-A4C03790DE00}"/>
              </a:ext>
            </a:extLst>
          </p:cNvPr>
          <p:cNvSpPr/>
          <p:nvPr/>
        </p:nvSpPr>
        <p:spPr>
          <a:xfrm>
            <a:off x="4391025" y="1620837"/>
            <a:ext cx="3562350"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Hypothesis Testing</a:t>
            </a:r>
            <a:endParaRPr lang="en-US" sz="2800" dirty="0"/>
          </a:p>
        </p:txBody>
      </p:sp>
      <p:sp>
        <p:nvSpPr>
          <p:cNvPr id="5" name="Rectangle 4">
            <a:extLst>
              <a:ext uri="{FF2B5EF4-FFF2-40B4-BE49-F238E27FC236}">
                <a16:creationId xmlns:a16="http://schemas.microsoft.com/office/drawing/2014/main" id="{75697E3E-BC08-D7C3-82AF-B63CAB42D3B6}"/>
              </a:ext>
            </a:extLst>
          </p:cNvPr>
          <p:cNvSpPr/>
          <p:nvPr/>
        </p:nvSpPr>
        <p:spPr>
          <a:xfrm>
            <a:off x="76212" y="2974181"/>
            <a:ext cx="2209800"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Null Hypothesis (H0)</a:t>
            </a:r>
            <a:endParaRPr lang="en-US" sz="2000" dirty="0"/>
          </a:p>
        </p:txBody>
      </p:sp>
      <p:cxnSp>
        <p:nvCxnSpPr>
          <p:cNvPr id="8" name="Straight Connector 7">
            <a:extLst>
              <a:ext uri="{FF2B5EF4-FFF2-40B4-BE49-F238E27FC236}">
                <a16:creationId xmlns:a16="http://schemas.microsoft.com/office/drawing/2014/main" id="{7E99582E-CEB6-A432-8C7B-2D0A4AAC78B2}"/>
              </a:ext>
            </a:extLst>
          </p:cNvPr>
          <p:cNvCxnSpPr>
            <a:cxnSpLocks/>
          </p:cNvCxnSpPr>
          <p:nvPr/>
        </p:nvCxnSpPr>
        <p:spPr>
          <a:xfrm>
            <a:off x="1123950" y="2609850"/>
            <a:ext cx="8886825"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586BB81-E897-2DC9-4CE9-EDE52F21260F}"/>
              </a:ext>
            </a:extLst>
          </p:cNvPr>
          <p:cNvCxnSpPr/>
          <p:nvPr/>
        </p:nvCxnSpPr>
        <p:spPr>
          <a:xfrm>
            <a:off x="5962650" y="2401887"/>
            <a:ext cx="0" cy="198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B4E61CF-866A-D1DA-7A06-B7514BA8C092}"/>
              </a:ext>
            </a:extLst>
          </p:cNvPr>
          <p:cNvCxnSpPr/>
          <p:nvPr/>
        </p:nvCxnSpPr>
        <p:spPr>
          <a:xfrm>
            <a:off x="10010775" y="2609850"/>
            <a:ext cx="0" cy="373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B08B57D3-C3B2-30F6-470F-448266EC59B4}"/>
              </a:ext>
            </a:extLst>
          </p:cNvPr>
          <p:cNvSpPr/>
          <p:nvPr/>
        </p:nvSpPr>
        <p:spPr>
          <a:xfrm>
            <a:off x="3167070" y="2974181"/>
            <a:ext cx="2209800"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Alternative Hypothesis(H1)</a:t>
            </a:r>
            <a:endParaRPr lang="en-US" sz="2000" dirty="0"/>
          </a:p>
        </p:txBody>
      </p:sp>
      <p:sp>
        <p:nvSpPr>
          <p:cNvPr id="15" name="Rectangle 14">
            <a:extLst>
              <a:ext uri="{FF2B5EF4-FFF2-40B4-BE49-F238E27FC236}">
                <a16:creationId xmlns:a16="http://schemas.microsoft.com/office/drawing/2014/main" id="{A1E89C91-0600-1B2A-D9A5-91712CDD186E}"/>
              </a:ext>
            </a:extLst>
          </p:cNvPr>
          <p:cNvSpPr/>
          <p:nvPr/>
        </p:nvSpPr>
        <p:spPr>
          <a:xfrm>
            <a:off x="6257928" y="2983706"/>
            <a:ext cx="2209800"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Level of Significance</a:t>
            </a:r>
            <a:endParaRPr lang="en-US" sz="2000" dirty="0"/>
          </a:p>
        </p:txBody>
      </p:sp>
      <p:sp>
        <p:nvSpPr>
          <p:cNvPr id="16" name="Rectangle 15">
            <a:extLst>
              <a:ext uri="{FF2B5EF4-FFF2-40B4-BE49-F238E27FC236}">
                <a16:creationId xmlns:a16="http://schemas.microsoft.com/office/drawing/2014/main" id="{6C9C11E2-E6CF-C6AF-9F8E-2396574C4742}"/>
              </a:ext>
            </a:extLst>
          </p:cNvPr>
          <p:cNvSpPr/>
          <p:nvPr/>
        </p:nvSpPr>
        <p:spPr>
          <a:xfrm>
            <a:off x="9020178" y="2974181"/>
            <a:ext cx="2209800"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P Value</a:t>
            </a:r>
            <a:endParaRPr lang="en-US" sz="2000" dirty="0"/>
          </a:p>
        </p:txBody>
      </p:sp>
      <p:cxnSp>
        <p:nvCxnSpPr>
          <p:cNvPr id="19" name="Straight Arrow Connector 18">
            <a:extLst>
              <a:ext uri="{FF2B5EF4-FFF2-40B4-BE49-F238E27FC236}">
                <a16:creationId xmlns:a16="http://schemas.microsoft.com/office/drawing/2014/main" id="{F5BE8AF3-94C0-88E6-534D-F3F21B67C3F2}"/>
              </a:ext>
            </a:extLst>
          </p:cNvPr>
          <p:cNvCxnSpPr/>
          <p:nvPr/>
        </p:nvCxnSpPr>
        <p:spPr>
          <a:xfrm>
            <a:off x="1123950" y="2600325"/>
            <a:ext cx="0" cy="373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9BA186D4-B16F-DC47-4CB4-4F2A8244ECCE}"/>
              </a:ext>
            </a:extLst>
          </p:cNvPr>
          <p:cNvCxnSpPr/>
          <p:nvPr/>
        </p:nvCxnSpPr>
        <p:spPr>
          <a:xfrm>
            <a:off x="4191000" y="2609850"/>
            <a:ext cx="0" cy="373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BBC0EA2-4986-70E8-07D6-1056A1E28202}"/>
              </a:ext>
            </a:extLst>
          </p:cNvPr>
          <p:cNvCxnSpPr/>
          <p:nvPr/>
        </p:nvCxnSpPr>
        <p:spPr>
          <a:xfrm>
            <a:off x="7219950" y="2609850"/>
            <a:ext cx="0" cy="373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4417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5761-11E1-F3A4-0C1C-2BB8FB1532FD}"/>
              </a:ext>
            </a:extLst>
          </p:cNvPr>
          <p:cNvSpPr>
            <a:spLocks noGrp="1"/>
          </p:cNvSpPr>
          <p:nvPr>
            <p:ph type="title"/>
          </p:nvPr>
        </p:nvSpPr>
        <p:spPr/>
        <p:txBody>
          <a:bodyPr/>
          <a:lstStyle/>
          <a:p>
            <a:r>
              <a:rPr lang="en-US" sz="4400" b="1" dirty="0"/>
              <a:t>Null Hypothesis</a:t>
            </a:r>
            <a:endParaRPr lang="en-US" dirty="0"/>
          </a:p>
        </p:txBody>
      </p:sp>
      <p:sp>
        <p:nvSpPr>
          <p:cNvPr id="3" name="Content Placeholder 2">
            <a:extLst>
              <a:ext uri="{FF2B5EF4-FFF2-40B4-BE49-F238E27FC236}">
                <a16:creationId xmlns:a16="http://schemas.microsoft.com/office/drawing/2014/main" id="{A3416FAD-F1F4-1A6E-308F-18F194914696}"/>
              </a:ext>
            </a:extLst>
          </p:cNvPr>
          <p:cNvSpPr>
            <a:spLocks noGrp="1"/>
          </p:cNvSpPr>
          <p:nvPr>
            <p:ph idx="1"/>
          </p:nvPr>
        </p:nvSpPr>
        <p:spPr/>
        <p:txBody>
          <a:bodyPr/>
          <a:lstStyle/>
          <a:p>
            <a:pPr algn="just"/>
            <a:r>
              <a:rPr lang="en-US" b="0" i="0" dirty="0">
                <a:solidFill>
                  <a:srgbClr val="273239"/>
                </a:solidFill>
                <a:effectLst/>
              </a:rPr>
              <a:t>In statistics, the null hypothesis is a general given statement or default position that there is no relationship between two measured cases or no relationship among groups. In other words, it is a basic assumption or made based on the problem knowledge.</a:t>
            </a:r>
          </a:p>
          <a:p>
            <a:pPr algn="just"/>
            <a:endParaRPr lang="en-US" dirty="0">
              <a:solidFill>
                <a:srgbClr val="273239"/>
              </a:solidFill>
            </a:endParaRPr>
          </a:p>
          <a:p>
            <a:pPr algn="just"/>
            <a:r>
              <a:rPr lang="en-US" b="1" i="0" dirty="0">
                <a:solidFill>
                  <a:srgbClr val="273239"/>
                </a:solidFill>
                <a:effectLst/>
                <a:latin typeface="Nunito" pitchFamily="2" charset="0"/>
              </a:rPr>
              <a:t>Example</a:t>
            </a:r>
            <a:r>
              <a:rPr lang="en-US" b="0" i="0" dirty="0">
                <a:solidFill>
                  <a:srgbClr val="273239"/>
                </a:solidFill>
                <a:effectLst/>
                <a:latin typeface="Nunito" pitchFamily="2" charset="0"/>
              </a:rPr>
              <a:t>: A company production is = 50 units/per day etc.</a:t>
            </a:r>
            <a:endParaRPr lang="en-US" dirty="0"/>
          </a:p>
        </p:txBody>
      </p:sp>
    </p:spTree>
    <p:extLst>
      <p:ext uri="{BB962C8B-B14F-4D97-AF65-F5344CB8AC3E}">
        <p14:creationId xmlns:p14="http://schemas.microsoft.com/office/powerpoint/2010/main" val="1958961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8674-377B-5ED1-AB2E-A6F6FBA62B88}"/>
              </a:ext>
            </a:extLst>
          </p:cNvPr>
          <p:cNvSpPr>
            <a:spLocks noGrp="1"/>
          </p:cNvSpPr>
          <p:nvPr>
            <p:ph type="title"/>
          </p:nvPr>
        </p:nvSpPr>
        <p:spPr/>
        <p:txBody>
          <a:bodyPr/>
          <a:lstStyle/>
          <a:p>
            <a:r>
              <a:rPr lang="en-US" b="1" i="0" dirty="0">
                <a:solidFill>
                  <a:srgbClr val="273239"/>
                </a:solidFill>
                <a:effectLst/>
                <a:latin typeface="Nunito" pitchFamily="2" charset="0"/>
              </a:rPr>
              <a:t>Alternative Hypothesis(H1)</a:t>
            </a:r>
            <a:endParaRPr lang="en-US" dirty="0"/>
          </a:p>
        </p:txBody>
      </p:sp>
      <p:sp>
        <p:nvSpPr>
          <p:cNvPr id="3" name="Content Placeholder 2">
            <a:extLst>
              <a:ext uri="{FF2B5EF4-FFF2-40B4-BE49-F238E27FC236}">
                <a16:creationId xmlns:a16="http://schemas.microsoft.com/office/drawing/2014/main" id="{C4D7ED72-05BB-9674-4815-D6ECADA30148}"/>
              </a:ext>
            </a:extLst>
          </p:cNvPr>
          <p:cNvSpPr>
            <a:spLocks noGrp="1"/>
          </p:cNvSpPr>
          <p:nvPr>
            <p:ph idx="1"/>
          </p:nvPr>
        </p:nvSpPr>
        <p:spPr/>
        <p:txBody>
          <a:bodyPr/>
          <a:lstStyle/>
          <a:p>
            <a:pPr algn="l" fontAlgn="base">
              <a:buFont typeface="Arial" panose="020B0604020202020204" pitchFamily="34" charset="0"/>
              <a:buChar char="•"/>
            </a:pPr>
            <a:r>
              <a:rPr lang="en-US" b="0" i="0" dirty="0">
                <a:solidFill>
                  <a:srgbClr val="273239"/>
                </a:solidFill>
                <a:effectLst/>
              </a:rPr>
              <a:t>The alternative hypothesis is the hypothesis used in hypothesis testing that is contrary to the null hypothesis.  </a:t>
            </a:r>
          </a:p>
          <a:p>
            <a:pPr marL="0" indent="0" algn="l" fontAlgn="base">
              <a:buNone/>
            </a:pPr>
            <a:r>
              <a:rPr lang="en-US" b="0" i="0" dirty="0">
                <a:solidFill>
                  <a:srgbClr val="273239"/>
                </a:solidFill>
                <a:effectLst/>
              </a:rPr>
              <a:t>           </a:t>
            </a:r>
          </a:p>
          <a:p>
            <a:pPr algn="l" fontAlgn="base"/>
            <a:r>
              <a:rPr lang="en-US" b="0" i="0" dirty="0">
                <a:solidFill>
                  <a:srgbClr val="273239"/>
                </a:solidFill>
                <a:effectLst/>
              </a:rPr>
              <a:t>Example: A company’s production is not equal to 50 units/per day etc.</a:t>
            </a:r>
          </a:p>
          <a:p>
            <a:endParaRPr lang="en-US" dirty="0"/>
          </a:p>
        </p:txBody>
      </p:sp>
    </p:spTree>
    <p:extLst>
      <p:ext uri="{BB962C8B-B14F-4D97-AF65-F5344CB8AC3E}">
        <p14:creationId xmlns:p14="http://schemas.microsoft.com/office/powerpoint/2010/main" val="2555149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E81E-A6BD-4227-AF24-B7D65FDD9DEE}"/>
              </a:ext>
            </a:extLst>
          </p:cNvPr>
          <p:cNvSpPr>
            <a:spLocks noGrp="1"/>
          </p:cNvSpPr>
          <p:nvPr>
            <p:ph type="title"/>
          </p:nvPr>
        </p:nvSpPr>
        <p:spPr/>
        <p:txBody>
          <a:bodyPr/>
          <a:lstStyle/>
          <a:p>
            <a:r>
              <a:rPr lang="en-US" b="1" i="0" dirty="0">
                <a:solidFill>
                  <a:srgbClr val="273239"/>
                </a:solidFill>
                <a:effectLst/>
                <a:latin typeface="Nunito" pitchFamily="2" charset="0"/>
              </a:rPr>
              <a:t>Level of significance</a:t>
            </a:r>
            <a:r>
              <a:rPr lang="en-US" b="0" i="0" dirty="0">
                <a:solidFill>
                  <a:srgbClr val="273239"/>
                </a:solidFill>
                <a:effectLst/>
                <a:latin typeface="Nunito" pitchFamily="2" charset="0"/>
              </a:rPr>
              <a:t> </a:t>
            </a:r>
            <a:endParaRPr lang="en-US" dirty="0"/>
          </a:p>
        </p:txBody>
      </p:sp>
      <p:sp>
        <p:nvSpPr>
          <p:cNvPr id="3" name="Content Placeholder 2">
            <a:extLst>
              <a:ext uri="{FF2B5EF4-FFF2-40B4-BE49-F238E27FC236}">
                <a16:creationId xmlns:a16="http://schemas.microsoft.com/office/drawing/2014/main" id="{769865FE-FC2A-2CE7-4D95-14E5CCB169D4}"/>
              </a:ext>
            </a:extLst>
          </p:cNvPr>
          <p:cNvSpPr>
            <a:spLocks noGrp="1"/>
          </p:cNvSpPr>
          <p:nvPr>
            <p:ph idx="1"/>
          </p:nvPr>
        </p:nvSpPr>
        <p:spPr/>
        <p:txBody>
          <a:bodyPr/>
          <a:lstStyle/>
          <a:p>
            <a:pPr algn="just"/>
            <a:r>
              <a:rPr lang="en-US" b="0" i="0" dirty="0">
                <a:solidFill>
                  <a:srgbClr val="273239"/>
                </a:solidFill>
                <a:effectLst/>
                <a:latin typeface="Nunito" pitchFamily="2" charset="0"/>
              </a:rPr>
              <a:t>It refers to the degree of significance in which we accept or reject the null hypothesis. 100% accuracy is not possible for accepting a hypothesis, so we, therefore, select a level of significance that is usually 5%. This is normally denoted with alpha and generally, it is 0.05 or 5%. Which means your output should be 95% confident to give a similar kind of result in each sample.</a:t>
            </a:r>
          </a:p>
          <a:p>
            <a:pPr algn="just"/>
            <a:endParaRPr lang="en-US" dirty="0"/>
          </a:p>
        </p:txBody>
      </p:sp>
      <p:sp>
        <p:nvSpPr>
          <p:cNvPr id="8" name="AutoShape 6" descr="\alpha ">
            <a:extLst>
              <a:ext uri="{FF2B5EF4-FFF2-40B4-BE49-F238E27FC236}">
                <a16:creationId xmlns:a16="http://schemas.microsoft.com/office/drawing/2014/main" id="{A8FB3829-7D5A-3879-A610-89F0645CCB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174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511C-B53D-6174-895C-FF26A8B5873A}"/>
              </a:ext>
            </a:extLst>
          </p:cNvPr>
          <p:cNvSpPr>
            <a:spLocks noGrp="1"/>
          </p:cNvSpPr>
          <p:nvPr>
            <p:ph type="title"/>
          </p:nvPr>
        </p:nvSpPr>
        <p:spPr/>
        <p:txBody>
          <a:bodyPr/>
          <a:lstStyle/>
          <a:p>
            <a:r>
              <a:rPr lang="en-US" b="1" i="0" dirty="0">
                <a:solidFill>
                  <a:srgbClr val="273239"/>
                </a:solidFill>
                <a:effectLst/>
                <a:latin typeface="Nunito" pitchFamily="2" charset="0"/>
              </a:rPr>
              <a:t>P-value</a:t>
            </a:r>
            <a:endParaRPr lang="en-US" dirty="0"/>
          </a:p>
        </p:txBody>
      </p:sp>
      <p:sp>
        <p:nvSpPr>
          <p:cNvPr id="3" name="Content Placeholder 2">
            <a:extLst>
              <a:ext uri="{FF2B5EF4-FFF2-40B4-BE49-F238E27FC236}">
                <a16:creationId xmlns:a16="http://schemas.microsoft.com/office/drawing/2014/main" id="{29540766-43DA-D3EA-2931-88001E001501}"/>
              </a:ext>
            </a:extLst>
          </p:cNvPr>
          <p:cNvSpPr>
            <a:spLocks noGrp="1"/>
          </p:cNvSpPr>
          <p:nvPr>
            <p:ph idx="1"/>
          </p:nvPr>
        </p:nvSpPr>
        <p:spPr/>
        <p:txBody>
          <a:bodyPr/>
          <a:lstStyle/>
          <a:p>
            <a:pPr algn="just"/>
            <a:r>
              <a:rPr lang="en-US" b="0" i="0" dirty="0">
                <a:solidFill>
                  <a:srgbClr val="273239"/>
                </a:solidFill>
                <a:effectLst/>
                <a:latin typeface="Nunito" pitchFamily="2" charset="0"/>
              </a:rPr>
              <a:t>The P value, or calculated probability, is the probability of finding the observed/extreme results when the null hypothesis(H0) of a study-given problem is true. If your P-value is less than the chosen significance level then you reject the null hypothesis i.e. accept that your sample claims to support the alternative hypothesis.</a:t>
            </a:r>
          </a:p>
          <a:p>
            <a:endParaRPr lang="en-US" dirty="0"/>
          </a:p>
        </p:txBody>
      </p:sp>
    </p:spTree>
    <p:extLst>
      <p:ext uri="{BB962C8B-B14F-4D97-AF65-F5344CB8AC3E}">
        <p14:creationId xmlns:p14="http://schemas.microsoft.com/office/powerpoint/2010/main" val="39671522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3BBD-C75D-3C84-B606-5770913E34CA}"/>
              </a:ext>
            </a:extLst>
          </p:cNvPr>
          <p:cNvSpPr>
            <a:spLocks noGrp="1"/>
          </p:cNvSpPr>
          <p:nvPr>
            <p:ph type="title"/>
          </p:nvPr>
        </p:nvSpPr>
        <p:spPr/>
        <p:txBody>
          <a:bodyPr/>
          <a:lstStyle/>
          <a:p>
            <a:r>
              <a:rPr lang="en-US" b="1" i="0" dirty="0">
                <a:solidFill>
                  <a:srgbClr val="273239"/>
                </a:solidFill>
                <a:effectLst/>
                <a:latin typeface="Nunito" pitchFamily="2" charset="0"/>
              </a:rPr>
              <a:t>Steps in Hypothesis Testing</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342CD572-5CCB-64E2-D536-8FAAC90D90F2}"/>
              </a:ext>
            </a:extLst>
          </p:cNvPr>
          <p:cNvSpPr>
            <a:spLocks noGrp="1"/>
          </p:cNvSpPr>
          <p:nvPr>
            <p:ph idx="1"/>
          </p:nvPr>
        </p:nvSpPr>
        <p:spPr>
          <a:xfrm>
            <a:off x="838200" y="1362075"/>
            <a:ext cx="10515600" cy="4814888"/>
          </a:xfrm>
        </p:spPr>
        <p:txBody>
          <a:bodyPr>
            <a:normAutofit lnSpcReduction="10000"/>
          </a:bodyPr>
          <a:lstStyle/>
          <a:p>
            <a:pPr algn="just" fontAlgn="base">
              <a:buFont typeface="Arial" panose="020B0604020202020204" pitchFamily="34" charset="0"/>
              <a:buChar char="•"/>
            </a:pPr>
            <a:r>
              <a:rPr lang="en-US" b="1" i="0" dirty="0">
                <a:solidFill>
                  <a:srgbClr val="273239"/>
                </a:solidFill>
                <a:effectLst/>
              </a:rPr>
              <a:t>Step 1</a:t>
            </a:r>
            <a:r>
              <a:rPr lang="en-US" b="0" i="0" dirty="0">
                <a:solidFill>
                  <a:srgbClr val="273239"/>
                </a:solidFill>
                <a:effectLst/>
              </a:rPr>
              <a:t>– We first identify the problem about which we want to make an assumption keeping in mind that our assumption should be contradictory to one another  </a:t>
            </a:r>
          </a:p>
          <a:p>
            <a:pPr algn="just" fontAlgn="base">
              <a:buFont typeface="Arial" panose="020B0604020202020204" pitchFamily="34" charset="0"/>
              <a:buChar char="•"/>
            </a:pPr>
            <a:r>
              <a:rPr lang="en-US" b="1" i="0" dirty="0">
                <a:solidFill>
                  <a:srgbClr val="273239"/>
                </a:solidFill>
                <a:effectLst/>
              </a:rPr>
              <a:t>Step 2</a:t>
            </a:r>
            <a:r>
              <a:rPr lang="en-US" b="0" i="0" dirty="0">
                <a:solidFill>
                  <a:srgbClr val="273239"/>
                </a:solidFill>
                <a:effectLst/>
              </a:rPr>
              <a:t> – We consider statical assumption such that the data is normal or not, statical independence between the data. </a:t>
            </a:r>
          </a:p>
          <a:p>
            <a:pPr algn="just" fontAlgn="base">
              <a:buFont typeface="Arial" panose="020B0604020202020204" pitchFamily="34" charset="0"/>
              <a:buChar char="•"/>
            </a:pPr>
            <a:r>
              <a:rPr lang="en-US" b="1" i="0" dirty="0">
                <a:solidFill>
                  <a:srgbClr val="273239"/>
                </a:solidFill>
                <a:effectLst/>
              </a:rPr>
              <a:t>Step 3</a:t>
            </a:r>
            <a:r>
              <a:rPr lang="en-US" b="0" i="0" dirty="0">
                <a:solidFill>
                  <a:srgbClr val="273239"/>
                </a:solidFill>
                <a:effectLst/>
              </a:rPr>
              <a:t> – We decide our test data on which we will check our hypothesis </a:t>
            </a:r>
          </a:p>
          <a:p>
            <a:pPr algn="just" fontAlgn="base">
              <a:buFont typeface="Arial" panose="020B0604020202020204" pitchFamily="34" charset="0"/>
              <a:buChar char="•"/>
            </a:pPr>
            <a:r>
              <a:rPr lang="en-US" b="1" i="0" dirty="0">
                <a:solidFill>
                  <a:srgbClr val="273239"/>
                </a:solidFill>
                <a:effectLst/>
              </a:rPr>
              <a:t>Step 4</a:t>
            </a:r>
            <a:r>
              <a:rPr lang="en-US" b="0" i="0" dirty="0">
                <a:solidFill>
                  <a:srgbClr val="273239"/>
                </a:solidFill>
                <a:effectLst/>
              </a:rPr>
              <a:t> – The data for the tests are evaluated in this step we look for various scores in this step like z-score and mean values.</a:t>
            </a:r>
          </a:p>
          <a:p>
            <a:pPr algn="just" fontAlgn="base">
              <a:buFont typeface="Arial" panose="020B0604020202020204" pitchFamily="34" charset="0"/>
              <a:buChar char="•"/>
            </a:pPr>
            <a:r>
              <a:rPr lang="en-US" b="1" i="0" dirty="0">
                <a:solidFill>
                  <a:srgbClr val="273239"/>
                </a:solidFill>
                <a:effectLst/>
              </a:rPr>
              <a:t>Step 5 – </a:t>
            </a:r>
            <a:r>
              <a:rPr lang="en-US" b="0" i="0" dirty="0">
                <a:solidFill>
                  <a:srgbClr val="273239"/>
                </a:solidFill>
                <a:effectLst/>
              </a:rPr>
              <a:t>In this stage, we decide where we should accept the null hypothesis or reject the null hypothesis</a:t>
            </a:r>
            <a:r>
              <a:rPr lang="en-US" b="0" i="0" dirty="0">
                <a:solidFill>
                  <a:srgbClr val="273239"/>
                </a:solidFill>
                <a:effectLst/>
                <a:latin typeface="Nunito" pitchFamily="2" charset="0"/>
              </a:rPr>
              <a:t> </a:t>
            </a:r>
          </a:p>
          <a:p>
            <a:endParaRPr lang="en-US" dirty="0"/>
          </a:p>
        </p:txBody>
      </p:sp>
    </p:spTree>
    <p:extLst>
      <p:ext uri="{BB962C8B-B14F-4D97-AF65-F5344CB8AC3E}">
        <p14:creationId xmlns:p14="http://schemas.microsoft.com/office/powerpoint/2010/main" val="921439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11A8-471A-E4F7-A348-42486D010A88}"/>
              </a:ext>
            </a:extLst>
          </p:cNvPr>
          <p:cNvSpPr>
            <a:spLocks noGrp="1"/>
          </p:cNvSpPr>
          <p:nvPr>
            <p:ph type="title"/>
          </p:nvPr>
        </p:nvSpPr>
        <p:spPr/>
        <p:txBody>
          <a:bodyPr/>
          <a:lstStyle/>
          <a:p>
            <a:r>
              <a:rPr lang="en-US" b="1" i="0" dirty="0">
                <a:solidFill>
                  <a:srgbClr val="273239"/>
                </a:solidFill>
                <a:effectLst/>
                <a:latin typeface="Nunito" pitchFamily="2" charset="0"/>
              </a:rPr>
              <a:t>Example</a:t>
            </a:r>
            <a:endParaRPr lang="en-US" dirty="0"/>
          </a:p>
        </p:txBody>
      </p:sp>
      <p:sp>
        <p:nvSpPr>
          <p:cNvPr id="3" name="Content Placeholder 2">
            <a:extLst>
              <a:ext uri="{FF2B5EF4-FFF2-40B4-BE49-F238E27FC236}">
                <a16:creationId xmlns:a16="http://schemas.microsoft.com/office/drawing/2014/main" id="{1D95D9AA-9283-72B4-FE6F-D8B61E53A7C8}"/>
              </a:ext>
            </a:extLst>
          </p:cNvPr>
          <p:cNvSpPr>
            <a:spLocks noGrp="1"/>
          </p:cNvSpPr>
          <p:nvPr>
            <p:ph idx="1"/>
          </p:nvPr>
        </p:nvSpPr>
        <p:spPr/>
        <p:txBody>
          <a:bodyPr/>
          <a:lstStyle/>
          <a:p>
            <a:pPr algn="just"/>
            <a:r>
              <a:rPr lang="en-US" b="0" i="0" dirty="0">
                <a:solidFill>
                  <a:srgbClr val="273239"/>
                </a:solidFill>
                <a:effectLst/>
                <a:latin typeface="Nunito" pitchFamily="2" charset="0"/>
              </a:rPr>
              <a:t>Given a coin and it is not known whether that is fair or tricky so let’s decide the null and alternate hypothesis.</a:t>
            </a:r>
          </a:p>
          <a:p>
            <a:pPr algn="l" fontAlgn="base">
              <a:buFont typeface="Arial" panose="020B0604020202020204" pitchFamily="34" charset="0"/>
              <a:buChar char="•"/>
            </a:pPr>
            <a:r>
              <a:rPr lang="en-US" b="0" i="0" dirty="0">
                <a:solidFill>
                  <a:srgbClr val="273239"/>
                </a:solidFill>
                <a:effectLst/>
                <a:latin typeface="Nunito" pitchFamily="2" charset="0"/>
              </a:rPr>
              <a:t>Null Hypothesis(H0): a coin is a fair coin.</a:t>
            </a:r>
          </a:p>
          <a:p>
            <a:pPr algn="l" fontAlgn="base">
              <a:buFont typeface="Arial" panose="020B0604020202020204" pitchFamily="34" charset="0"/>
              <a:buChar char="•"/>
            </a:pPr>
            <a:r>
              <a:rPr lang="en-US" b="0" i="0" dirty="0">
                <a:solidFill>
                  <a:srgbClr val="273239"/>
                </a:solidFill>
                <a:effectLst/>
                <a:latin typeface="Nunito" pitchFamily="2" charset="0"/>
              </a:rPr>
              <a:t>Alternative Hypothesis(H1): a coin is a tricky coin.</a:t>
            </a:r>
          </a:p>
          <a:p>
            <a:pPr algn="just"/>
            <a:r>
              <a:rPr lang="en-US" dirty="0">
                <a:solidFill>
                  <a:srgbClr val="273239"/>
                </a:solidFill>
                <a:latin typeface="Nunito" pitchFamily="2" charset="0"/>
              </a:rPr>
              <a:t>Alpha=5</a:t>
            </a:r>
          </a:p>
          <a:p>
            <a:pPr algn="just"/>
            <a:r>
              <a:rPr lang="en-US" b="0" i="0" dirty="0">
                <a:solidFill>
                  <a:srgbClr val="273239"/>
                </a:solidFill>
                <a:effectLst/>
                <a:latin typeface="Nunito" pitchFamily="2" charset="0"/>
              </a:rPr>
              <a:t>Toss a coin 1st time and assume that the result is head- P-value = 50 (as head and tail have equal probability)</a:t>
            </a:r>
          </a:p>
          <a:p>
            <a:pPr algn="just"/>
            <a:r>
              <a:rPr lang="en-US" b="0" i="0" dirty="0">
                <a:solidFill>
                  <a:srgbClr val="273239"/>
                </a:solidFill>
                <a:effectLst/>
                <a:latin typeface="Nunito" pitchFamily="2" charset="0"/>
              </a:rPr>
              <a:t>Toss a coin 2nd time and assume that result again is head, now p-value = </a:t>
            </a:r>
            <a:r>
              <a:rPr lang="en-US" dirty="0">
                <a:solidFill>
                  <a:srgbClr val="273239"/>
                </a:solidFill>
                <a:latin typeface="Nunito" pitchFamily="2" charset="0"/>
              </a:rPr>
              <a:t>50/2=25</a:t>
            </a:r>
            <a:endParaRPr lang="en-US" dirty="0"/>
          </a:p>
        </p:txBody>
      </p:sp>
    </p:spTree>
    <p:extLst>
      <p:ext uri="{BB962C8B-B14F-4D97-AF65-F5344CB8AC3E}">
        <p14:creationId xmlns:p14="http://schemas.microsoft.com/office/powerpoint/2010/main" val="270466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95E6-1902-CA1E-34B1-AC2F3F766A93}"/>
              </a:ext>
            </a:extLst>
          </p:cNvPr>
          <p:cNvSpPr>
            <a:spLocks noGrp="1"/>
          </p:cNvSpPr>
          <p:nvPr>
            <p:ph type="title"/>
          </p:nvPr>
        </p:nvSpPr>
        <p:spPr/>
        <p:txBody>
          <a:bodyPr/>
          <a:lstStyle/>
          <a:p>
            <a:r>
              <a:rPr lang="en-US" dirty="0"/>
              <a:t>Steps Involve in EDA</a:t>
            </a:r>
          </a:p>
        </p:txBody>
      </p:sp>
      <p:sp>
        <p:nvSpPr>
          <p:cNvPr id="3" name="Content Placeholder 2">
            <a:extLst>
              <a:ext uri="{FF2B5EF4-FFF2-40B4-BE49-F238E27FC236}">
                <a16:creationId xmlns:a16="http://schemas.microsoft.com/office/drawing/2014/main" id="{F4B24902-12DA-966C-3700-3113377B660E}"/>
              </a:ext>
            </a:extLst>
          </p:cNvPr>
          <p:cNvSpPr>
            <a:spLocks noGrp="1"/>
          </p:cNvSpPr>
          <p:nvPr>
            <p:ph idx="1"/>
          </p:nvPr>
        </p:nvSpPr>
        <p:spPr/>
        <p:txBody>
          <a:bodyPr/>
          <a:lstStyle/>
          <a:p>
            <a:r>
              <a:rPr lang="en-US" dirty="0"/>
              <a:t>Data Collection</a:t>
            </a:r>
          </a:p>
          <a:p>
            <a:r>
              <a:rPr lang="en-US" dirty="0"/>
              <a:t>Data Cleaning</a:t>
            </a:r>
          </a:p>
          <a:p>
            <a:r>
              <a:rPr lang="en-US" dirty="0"/>
              <a:t>Univariate Analysis</a:t>
            </a:r>
          </a:p>
          <a:p>
            <a:r>
              <a:rPr lang="en-US" dirty="0"/>
              <a:t>Bivariate Analysis</a:t>
            </a:r>
          </a:p>
          <a:p>
            <a:r>
              <a:rPr lang="en-US" dirty="0"/>
              <a:t>Multivariate Analysis</a:t>
            </a:r>
          </a:p>
          <a:p>
            <a:endParaRPr lang="en-US" dirty="0"/>
          </a:p>
        </p:txBody>
      </p:sp>
    </p:spTree>
    <p:extLst>
      <p:ext uri="{BB962C8B-B14F-4D97-AF65-F5344CB8AC3E}">
        <p14:creationId xmlns:p14="http://schemas.microsoft.com/office/powerpoint/2010/main" val="1149990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3923-BDEA-C7B1-2CA3-4DFAC60ECC81}"/>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FC11F94E-CD31-3045-BED1-9B1F1C97DBE6}"/>
              </a:ext>
            </a:extLst>
          </p:cNvPr>
          <p:cNvSpPr>
            <a:spLocks noGrp="1"/>
          </p:cNvSpPr>
          <p:nvPr>
            <p:ph idx="1"/>
          </p:nvPr>
        </p:nvSpPr>
        <p:spPr/>
        <p:txBody>
          <a:bodyPr/>
          <a:lstStyle/>
          <a:p>
            <a:pPr algn="just"/>
            <a:r>
              <a:rPr lang="en-US" b="0" i="0" dirty="0">
                <a:solidFill>
                  <a:srgbClr val="273239"/>
                </a:solidFill>
                <a:effectLst/>
              </a:rPr>
              <a:t>and similarly, we Toss 6 consecutive times and got the result as all heads, now P-value = 1.5 But we set our significance level as an error rate we allow and here we see we are beyond that level i.e. our null- hypothesis does not hold good so we need to reject and propose that this coin is a tricky coin which is actually because it gives us 6 consecutive heads.  </a:t>
            </a:r>
            <a:endParaRPr lang="en-US" dirty="0"/>
          </a:p>
        </p:txBody>
      </p:sp>
    </p:spTree>
    <p:extLst>
      <p:ext uri="{BB962C8B-B14F-4D97-AF65-F5344CB8AC3E}">
        <p14:creationId xmlns:p14="http://schemas.microsoft.com/office/powerpoint/2010/main" val="287253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994E-A983-5FFF-B9B6-B2A5607D11EE}"/>
              </a:ext>
            </a:extLst>
          </p:cNvPr>
          <p:cNvSpPr>
            <a:spLocks noGrp="1"/>
          </p:cNvSpPr>
          <p:nvPr>
            <p:ph type="title"/>
          </p:nvPr>
        </p:nvSpPr>
        <p:spPr/>
        <p:txBody>
          <a:bodyPr/>
          <a:lstStyle/>
          <a:p>
            <a:r>
              <a:rPr lang="en-US" b="1" i="0" dirty="0">
                <a:solidFill>
                  <a:srgbClr val="273239"/>
                </a:solidFill>
                <a:effectLst/>
                <a:latin typeface="Nunito" pitchFamily="2" charset="0"/>
              </a:rPr>
              <a:t>Formula For Hypothesis Testing</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386C92A7-6F28-9FA2-86E9-A1395B1A9368}"/>
              </a:ext>
            </a:extLst>
          </p:cNvPr>
          <p:cNvSpPr>
            <a:spLocks noGrp="1"/>
          </p:cNvSpPr>
          <p:nvPr>
            <p:ph idx="1"/>
          </p:nvPr>
        </p:nvSpPr>
        <p:spPr>
          <a:xfrm>
            <a:off x="838200" y="1266825"/>
            <a:ext cx="10515600" cy="4910138"/>
          </a:xfrm>
        </p:spPr>
        <p:txBody>
          <a:bodyPr/>
          <a:lstStyle/>
          <a:p>
            <a:pPr algn="just"/>
            <a:r>
              <a:rPr lang="en-US" dirty="0">
                <a:solidFill>
                  <a:srgbClr val="273239"/>
                </a:solidFill>
              </a:rPr>
              <a:t>To validate our hypothesis about a population parameter we use statistical functions. we use the z-score, p-value, and, level of significance(alpha) to make evidence for our hypothesis.</a:t>
            </a:r>
          </a:p>
        </p:txBody>
      </p:sp>
    </p:spTree>
    <p:extLst>
      <p:ext uri="{BB962C8B-B14F-4D97-AF65-F5344CB8AC3E}">
        <p14:creationId xmlns:p14="http://schemas.microsoft.com/office/powerpoint/2010/main" val="2487227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CD67-7B78-4C7B-2A35-7447E58D20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6510F0-A9B4-F70A-1BFE-2BF4B6B8D1D7}"/>
              </a:ext>
            </a:extLst>
          </p:cNvPr>
          <p:cNvSpPr>
            <a:spLocks noGrp="1"/>
          </p:cNvSpPr>
          <p:nvPr>
            <p:ph idx="1"/>
          </p:nvPr>
        </p:nvSpPr>
        <p:spPr/>
        <p:txBody>
          <a:bodyPr/>
          <a:lstStyle/>
          <a:p>
            <a:endParaRPr lang="en-US"/>
          </a:p>
        </p:txBody>
      </p:sp>
      <p:pic>
        <p:nvPicPr>
          <p:cNvPr id="8194" name="Picture 2" descr="Importance Of Hypothesis Testing In Data Science">
            <a:extLst>
              <a:ext uri="{FF2B5EF4-FFF2-40B4-BE49-F238E27FC236}">
                <a16:creationId xmlns:a16="http://schemas.microsoft.com/office/drawing/2014/main" id="{6E87A766-6DEE-FA89-CBB4-70844086E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0"/>
            <a:ext cx="116395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02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8CBB-C3B1-87B1-A573-B51682DA7D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4B07CA-C842-D7EC-D708-A7BAD89E6D4B}"/>
              </a:ext>
            </a:extLst>
          </p:cNvPr>
          <p:cNvSpPr>
            <a:spLocks noGrp="1"/>
          </p:cNvSpPr>
          <p:nvPr>
            <p:ph idx="1"/>
          </p:nvPr>
        </p:nvSpPr>
        <p:spPr/>
        <p:txBody>
          <a:bodyPr/>
          <a:lstStyle/>
          <a:p>
            <a:endParaRPr lang="en-US"/>
          </a:p>
        </p:txBody>
      </p:sp>
      <p:pic>
        <p:nvPicPr>
          <p:cNvPr id="7170" name="Picture 2" descr="What Are The Different Types Of Hypothesis Tests">
            <a:extLst>
              <a:ext uri="{FF2B5EF4-FFF2-40B4-BE49-F238E27FC236}">
                <a16:creationId xmlns:a16="http://schemas.microsoft.com/office/drawing/2014/main" id="{17317453-6836-0F40-C5A0-3CED1F70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32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83A8-1448-54AD-F2D9-781D1CD0D9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D1AA17-F183-6092-46C6-88590896F03A}"/>
              </a:ext>
            </a:extLst>
          </p:cNvPr>
          <p:cNvSpPr>
            <a:spLocks noGrp="1"/>
          </p:cNvSpPr>
          <p:nvPr>
            <p:ph idx="1"/>
          </p:nvPr>
        </p:nvSpPr>
        <p:spPr/>
        <p:txBody>
          <a:bodyPr/>
          <a:lstStyle/>
          <a:p>
            <a:endParaRPr lang="en-US"/>
          </a:p>
        </p:txBody>
      </p:sp>
      <p:pic>
        <p:nvPicPr>
          <p:cNvPr id="6146" name="Picture 2" descr="Hypothesis Testing">
            <a:extLst>
              <a:ext uri="{FF2B5EF4-FFF2-40B4-BE49-F238E27FC236}">
                <a16:creationId xmlns:a16="http://schemas.microsoft.com/office/drawing/2014/main" id="{23009DB8-9B7A-4236-B5E8-61A2C23FB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126"/>
            <a:ext cx="105156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957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015E-460A-A73C-0C6D-CCC348FA7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4D2DD1-9998-1615-701D-B5D201CE6B29}"/>
              </a:ext>
            </a:extLst>
          </p:cNvPr>
          <p:cNvSpPr>
            <a:spLocks noGrp="1"/>
          </p:cNvSpPr>
          <p:nvPr>
            <p:ph idx="1"/>
          </p:nvPr>
        </p:nvSpPr>
        <p:spPr/>
        <p:txBody>
          <a:bodyPr/>
          <a:lstStyle/>
          <a:p>
            <a:endParaRPr lang="en-US"/>
          </a:p>
        </p:txBody>
      </p:sp>
      <p:pic>
        <p:nvPicPr>
          <p:cNvPr id="5122" name="Picture 2" descr="Handling Statistical Hypothesis Tests - dummies">
            <a:extLst>
              <a:ext uri="{FF2B5EF4-FFF2-40B4-BE49-F238E27FC236}">
                <a16:creationId xmlns:a16="http://schemas.microsoft.com/office/drawing/2014/main" id="{8EE2638E-CE14-5F67-9640-B1672052B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0"/>
            <a:ext cx="11795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061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DBF1-C8D4-CE30-1160-BAE2B384E026}"/>
              </a:ext>
            </a:extLst>
          </p:cNvPr>
          <p:cNvSpPr>
            <a:spLocks noGrp="1"/>
          </p:cNvSpPr>
          <p:nvPr>
            <p:ph type="title"/>
          </p:nvPr>
        </p:nvSpPr>
        <p:spPr>
          <a:xfrm>
            <a:off x="838200" y="365126"/>
            <a:ext cx="10515600" cy="539750"/>
          </a:xfrm>
        </p:spPr>
        <p:txBody>
          <a:bodyPr>
            <a:normAutofit fontScale="90000"/>
          </a:bodyPr>
          <a:lstStyle/>
          <a:p>
            <a:r>
              <a:rPr lang="en-US" b="1" dirty="0"/>
              <a:t>Hypothesis Test</a:t>
            </a:r>
          </a:p>
        </p:txBody>
      </p:sp>
      <p:pic>
        <p:nvPicPr>
          <p:cNvPr id="12" name="Content Placeholder 11" descr="A math equation on a transparent background&#10;&#10;Description automatically generated">
            <a:extLst>
              <a:ext uri="{FF2B5EF4-FFF2-40B4-BE49-F238E27FC236}">
                <a16:creationId xmlns:a16="http://schemas.microsoft.com/office/drawing/2014/main" id="{B5DA3DEC-311F-5BE3-EB6B-B908969F3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1228724"/>
            <a:ext cx="9505950" cy="4867275"/>
          </a:xfrm>
        </p:spPr>
      </p:pic>
      <p:sp>
        <p:nvSpPr>
          <p:cNvPr id="5" name="AutoShape 2" descr="\bar{x}">
            <a:extLst>
              <a:ext uri="{FF2B5EF4-FFF2-40B4-BE49-F238E27FC236}">
                <a16:creationId xmlns:a16="http://schemas.microsoft.com/office/drawing/2014/main" id="{D2C8C153-3DF9-FFF2-66FF-866B919F7436}"/>
              </a:ext>
            </a:extLst>
          </p:cNvPr>
          <p:cNvSpPr>
            <a:spLocks noChangeAspect="1" noChangeArrowheads="1"/>
          </p:cNvSpPr>
          <p:nvPr/>
        </p:nvSpPr>
        <p:spPr bwMode="auto">
          <a:xfrm>
            <a:off x="-696913" y="-365125"/>
            <a:ext cx="13335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67457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4EE3-49B9-32E2-146E-4E182AD36EE2}"/>
              </a:ext>
            </a:extLst>
          </p:cNvPr>
          <p:cNvSpPr>
            <a:spLocks noGrp="1"/>
          </p:cNvSpPr>
          <p:nvPr>
            <p:ph type="title"/>
          </p:nvPr>
        </p:nvSpPr>
        <p:spPr/>
        <p:txBody>
          <a:bodyPr/>
          <a:lstStyle/>
          <a:p>
            <a:r>
              <a:rPr lang="en-US" b="1" i="0" dirty="0">
                <a:solidFill>
                  <a:srgbClr val="273239"/>
                </a:solidFill>
                <a:effectLst/>
                <a:latin typeface="Nunito" pitchFamily="2" charset="0"/>
              </a:rPr>
              <a:t>Python Implementation</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1B460911-B84C-6320-E911-97EC0E993251}"/>
              </a:ext>
            </a:extLst>
          </p:cNvPr>
          <p:cNvSpPr>
            <a:spLocks noGrp="1"/>
          </p:cNvSpPr>
          <p:nvPr>
            <p:ph idx="1"/>
          </p:nvPr>
        </p:nvSpPr>
        <p:spPr/>
        <p:txBody>
          <a:bodyPr/>
          <a:lstStyle/>
          <a:p>
            <a:pPr algn="just"/>
            <a:r>
              <a:rPr lang="en-US" b="0" i="0" dirty="0">
                <a:solidFill>
                  <a:srgbClr val="273239"/>
                </a:solidFill>
                <a:effectLst/>
              </a:rPr>
              <a:t>We will use the </a:t>
            </a:r>
            <a:r>
              <a:rPr lang="en-US" b="0" i="0" dirty="0" err="1">
                <a:solidFill>
                  <a:srgbClr val="273239"/>
                </a:solidFill>
                <a:effectLst/>
              </a:rPr>
              <a:t>scipy</a:t>
            </a:r>
            <a:r>
              <a:rPr lang="en-US" b="0" i="0" dirty="0">
                <a:solidFill>
                  <a:srgbClr val="273239"/>
                </a:solidFill>
                <a:effectLst/>
              </a:rPr>
              <a:t> python library to compute the p-value and z-score for our sample dataset. </a:t>
            </a:r>
            <a:r>
              <a:rPr lang="en-US" b="0" i="0" u="sng" dirty="0" err="1">
                <a:effectLst/>
                <a:hlinkClick r:id="rId2"/>
              </a:rPr>
              <a:t>Scipy</a:t>
            </a:r>
            <a:r>
              <a:rPr lang="en-US" b="0" i="0" dirty="0">
                <a:solidFill>
                  <a:srgbClr val="273239"/>
                </a:solidFill>
                <a:effectLst/>
              </a:rPr>
              <a:t> is a mathematical library in Python that is mostly used for mathematical equations and computations. In this code, we will create a function </a:t>
            </a:r>
            <a:r>
              <a:rPr lang="en-US" b="0" i="0" dirty="0" err="1">
                <a:solidFill>
                  <a:srgbClr val="273239"/>
                </a:solidFill>
                <a:effectLst/>
              </a:rPr>
              <a:t>hypothesis_test</a:t>
            </a:r>
            <a:r>
              <a:rPr lang="en-US" b="0" i="0" dirty="0">
                <a:solidFill>
                  <a:srgbClr val="273239"/>
                </a:solidFill>
                <a:effectLst/>
              </a:rPr>
              <a:t> in which we will pass arguments like </a:t>
            </a:r>
            <a:r>
              <a:rPr lang="en-US" b="0" i="0" dirty="0" err="1">
                <a:solidFill>
                  <a:srgbClr val="273239"/>
                </a:solidFill>
                <a:effectLst/>
              </a:rPr>
              <a:t>pop_mean</a:t>
            </a:r>
            <a:r>
              <a:rPr lang="en-US" b="0" i="0" dirty="0">
                <a:solidFill>
                  <a:srgbClr val="273239"/>
                </a:solidFill>
                <a:effectLst/>
              </a:rPr>
              <a:t>(population parameter upon which we are checking our hypothesis), sample dataset, level of confidence(alpha value), and type of testing (whether it’s a one-tailed test or two-tailed test). </a:t>
            </a:r>
            <a:endParaRPr lang="en-US" dirty="0"/>
          </a:p>
        </p:txBody>
      </p:sp>
    </p:spTree>
    <p:extLst>
      <p:ext uri="{BB962C8B-B14F-4D97-AF65-F5344CB8AC3E}">
        <p14:creationId xmlns:p14="http://schemas.microsoft.com/office/powerpoint/2010/main" val="1725518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905A-A677-C4B9-28FA-201835627AB9}"/>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D363EE6E-6662-8C9F-C5F7-F6B5C01D59EB}"/>
              </a:ext>
            </a:extLst>
          </p:cNvPr>
          <p:cNvSpPr>
            <a:spLocks noGrp="1"/>
          </p:cNvSpPr>
          <p:nvPr>
            <p:ph idx="1"/>
          </p:nvPr>
        </p:nvSpPr>
        <p:spPr>
          <a:xfrm>
            <a:off x="838200" y="1844675"/>
            <a:ext cx="10515600" cy="4351338"/>
          </a:xfrm>
        </p:spPr>
        <p:txBody>
          <a:bodyPr/>
          <a:lstStyle/>
          <a:p>
            <a:pPr algn="l" fontAlgn="base"/>
            <a:r>
              <a:rPr lang="en-US" b="1" i="1" dirty="0">
                <a:solidFill>
                  <a:srgbClr val="273239"/>
                </a:solidFill>
                <a:effectLst/>
                <a:latin typeface="Nunito" pitchFamily="2" charset="0"/>
              </a:rPr>
              <a:t>The information we are using in this Hypothesis test is </a:t>
            </a:r>
            <a:endParaRPr lang="en-US" b="0" i="1" dirty="0">
              <a:solidFill>
                <a:srgbClr val="273239"/>
              </a:solidFill>
              <a:effectLst/>
              <a:latin typeface="Nunito" pitchFamily="2" charset="0"/>
            </a:endParaRPr>
          </a:p>
          <a:p>
            <a:pPr algn="l" fontAlgn="base"/>
            <a:r>
              <a:rPr lang="en-US" b="1" i="1" dirty="0">
                <a:solidFill>
                  <a:srgbClr val="273239"/>
                </a:solidFill>
                <a:effectLst/>
                <a:latin typeface="Nunito" pitchFamily="2" charset="0"/>
              </a:rPr>
              <a:t>Level of confidence –</a:t>
            </a:r>
            <a:r>
              <a:rPr lang="en-US" b="0" i="1" dirty="0">
                <a:solidFill>
                  <a:srgbClr val="273239"/>
                </a:solidFill>
                <a:effectLst/>
                <a:latin typeface="Nunito" pitchFamily="2" charset="0"/>
              </a:rPr>
              <a:t> 0.5</a:t>
            </a:r>
          </a:p>
          <a:p>
            <a:pPr algn="l" fontAlgn="base"/>
            <a:r>
              <a:rPr lang="en-US" b="1" i="1" dirty="0">
                <a:solidFill>
                  <a:srgbClr val="273239"/>
                </a:solidFill>
                <a:effectLst/>
                <a:latin typeface="Nunito" pitchFamily="2" charset="0"/>
              </a:rPr>
              <a:t>Null hypothesis –</a:t>
            </a:r>
            <a:r>
              <a:rPr lang="en-US" b="0" i="1" dirty="0">
                <a:solidFill>
                  <a:srgbClr val="273239"/>
                </a:solidFill>
                <a:effectLst/>
                <a:latin typeface="Nunito" pitchFamily="2" charset="0"/>
              </a:rPr>
              <a:t> population mean = 5.0 </a:t>
            </a:r>
          </a:p>
          <a:p>
            <a:pPr algn="l" fontAlgn="base"/>
            <a:r>
              <a:rPr lang="en-US" b="1" i="1" dirty="0">
                <a:solidFill>
                  <a:srgbClr val="273239"/>
                </a:solidFill>
                <a:effectLst/>
                <a:latin typeface="Nunito" pitchFamily="2" charset="0"/>
              </a:rPr>
              <a:t>Alternative hypothesis </a:t>
            </a:r>
            <a:r>
              <a:rPr lang="en-US" b="0" i="1" dirty="0">
                <a:solidFill>
                  <a:srgbClr val="273239"/>
                </a:solidFill>
                <a:effectLst/>
                <a:latin typeface="Nunito" pitchFamily="2" charset="0"/>
              </a:rPr>
              <a:t> – population mean != 5.0</a:t>
            </a:r>
          </a:p>
          <a:p>
            <a:endParaRPr lang="en-US" dirty="0"/>
          </a:p>
        </p:txBody>
      </p:sp>
    </p:spTree>
    <p:extLst>
      <p:ext uri="{BB962C8B-B14F-4D97-AF65-F5344CB8AC3E}">
        <p14:creationId xmlns:p14="http://schemas.microsoft.com/office/powerpoint/2010/main" val="851745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67F7-B8E4-9342-01DC-343C2F12A19D}"/>
              </a:ext>
            </a:extLst>
          </p:cNvPr>
          <p:cNvSpPr>
            <a:spLocks noGrp="1"/>
          </p:cNvSpPr>
          <p:nvPr>
            <p:ph type="title"/>
          </p:nvPr>
        </p:nvSpPr>
        <p:spPr/>
        <p:txBody>
          <a:bodyPr>
            <a:normAutofit fontScale="90000"/>
          </a:bodyPr>
          <a:lstStyle/>
          <a:p>
            <a:r>
              <a:rPr lang="en-US" b="1" i="0" dirty="0">
                <a:solidFill>
                  <a:srgbClr val="273239"/>
                </a:solidFill>
                <a:effectLst/>
                <a:latin typeface="Nunito" pitchFamily="2" charset="0"/>
              </a:rPr>
              <a:t>Evaluate Hypothesis Function on Sample Dataset </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DC496E68-565B-7BBC-3CD9-E1C89031F091}"/>
              </a:ext>
            </a:extLst>
          </p:cNvPr>
          <p:cNvSpPr>
            <a:spLocks noGrp="1"/>
          </p:cNvSpPr>
          <p:nvPr>
            <p:ph idx="1"/>
          </p:nvPr>
        </p:nvSpPr>
        <p:spPr/>
        <p:txBody>
          <a:bodyPr/>
          <a:lstStyle/>
          <a:p>
            <a:pPr algn="just"/>
            <a:r>
              <a:rPr lang="en-US" b="0" i="0" dirty="0">
                <a:solidFill>
                  <a:srgbClr val="273239"/>
                </a:solidFill>
                <a:effectLst/>
              </a:rPr>
              <a:t>To evaluate our hypothesis test function we will create a sample dataset of 20 points having 4.5 as the mean and 2 as the standard deviation.  Here, We will consider that our population has a mean equals to 5 . </a:t>
            </a:r>
            <a:endParaRPr lang="en-US" dirty="0"/>
          </a:p>
        </p:txBody>
      </p:sp>
    </p:spTree>
    <p:extLst>
      <p:ext uri="{BB962C8B-B14F-4D97-AF65-F5344CB8AC3E}">
        <p14:creationId xmlns:p14="http://schemas.microsoft.com/office/powerpoint/2010/main" val="402886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EDCE-826A-754A-2AFF-75D91C29DDE7}"/>
              </a:ext>
            </a:extLst>
          </p:cNvPr>
          <p:cNvSpPr>
            <a:spLocks noGrp="1"/>
          </p:cNvSpPr>
          <p:nvPr>
            <p:ph type="title"/>
          </p:nvPr>
        </p:nvSpPr>
        <p:spPr/>
        <p:txBody>
          <a:bodyPr/>
          <a:lstStyle/>
          <a:p>
            <a:r>
              <a:rPr lang="en-US" dirty="0"/>
              <a:t>Data Collection</a:t>
            </a:r>
          </a:p>
        </p:txBody>
      </p:sp>
      <p:pic>
        <p:nvPicPr>
          <p:cNvPr id="5" name="Content Placeholder 4" descr="A screenshot of a computer&#10;&#10;Description automatically generated">
            <a:extLst>
              <a:ext uri="{FF2B5EF4-FFF2-40B4-BE49-F238E27FC236}">
                <a16:creationId xmlns:a16="http://schemas.microsoft.com/office/drawing/2014/main" id="{F0DA9F38-CD5B-6603-D6B5-899C018FB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915650" cy="5167311"/>
          </a:xfrm>
        </p:spPr>
      </p:pic>
    </p:spTree>
    <p:extLst>
      <p:ext uri="{BB962C8B-B14F-4D97-AF65-F5344CB8AC3E}">
        <p14:creationId xmlns:p14="http://schemas.microsoft.com/office/powerpoint/2010/main" val="1641026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40FDA-4960-1799-E5D1-C3AFBA1152D8}"/>
              </a:ext>
            </a:extLst>
          </p:cNvPr>
          <p:cNvSpPr>
            <a:spLocks noGrp="1"/>
          </p:cNvSpPr>
          <p:nvPr>
            <p:ph idx="1"/>
          </p:nvPr>
        </p:nvSpPr>
        <p:spPr>
          <a:xfrm>
            <a:off x="838200" y="0"/>
            <a:ext cx="10515600" cy="6858000"/>
          </a:xfrm>
        </p:spPr>
        <p:txBody>
          <a:bodyPr>
            <a:normAutofit fontScale="62500" lnSpcReduction="20000"/>
          </a:bodyPr>
          <a:lstStyle/>
          <a:p>
            <a:pPr marL="0" indent="0">
              <a:buNone/>
            </a:pPr>
            <a:r>
              <a:rPr lang="en-US" dirty="0" err="1"/>
              <a:t>np.random.seed</a:t>
            </a:r>
            <a:r>
              <a:rPr lang="en-US" dirty="0"/>
              <a:t>(0)</a:t>
            </a:r>
          </a:p>
          <a:p>
            <a:pPr marL="0" indent="0">
              <a:buNone/>
            </a:pPr>
            <a:r>
              <a:rPr lang="en-US" sz="2900" dirty="0">
                <a:solidFill>
                  <a:srgbClr val="008000"/>
                </a:solidFill>
                <a:latin typeface="Courier New" panose="02070309020205020404" pitchFamily="49" charset="0"/>
              </a:rPr>
              <a:t>#enables you to provide a seed (i.e., the starting input) for NumPy’s #pseudo-random number generator.</a:t>
            </a:r>
          </a:p>
          <a:p>
            <a:pPr marL="0" indent="0">
              <a:buNone/>
            </a:pPr>
            <a:r>
              <a:rPr lang="en-US" dirty="0"/>
              <a:t>sample = </a:t>
            </a:r>
            <a:r>
              <a:rPr lang="en-US" dirty="0" err="1"/>
              <a:t>np.random.normal</a:t>
            </a:r>
            <a:r>
              <a:rPr lang="en-US" dirty="0"/>
              <a:t>(loc=4.5, scale=2, size=20)</a:t>
            </a:r>
          </a:p>
          <a:p>
            <a:pPr marL="0" indent="0">
              <a:buNone/>
            </a:pPr>
            <a:r>
              <a:rPr lang="en-US" b="0" dirty="0">
                <a:solidFill>
                  <a:srgbClr val="008000"/>
                </a:solidFill>
                <a:effectLst/>
                <a:latin typeface="Courier New" panose="02070309020205020404" pitchFamily="49" charset="0"/>
              </a:rPr>
              <a:t>#numpy.random.normal(loc = 0.0, scale = 1.0, size = None) : </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#creates an array of specified shape and fills it with random values which is actually a part of Normal(Gaussian)Distribution</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#loc   : [float or </a:t>
            </a:r>
            <a:r>
              <a:rPr lang="en-US" b="0" dirty="0" err="1">
                <a:solidFill>
                  <a:srgbClr val="008000"/>
                </a:solidFill>
                <a:effectLst/>
                <a:latin typeface="Courier New" panose="02070309020205020404" pitchFamily="49" charset="0"/>
              </a:rPr>
              <a:t>array_like</a:t>
            </a:r>
            <a:r>
              <a:rPr lang="en-US" b="0" dirty="0">
                <a:solidFill>
                  <a:srgbClr val="008000"/>
                </a:solidFill>
                <a:effectLst/>
                <a:latin typeface="Courier New" panose="02070309020205020404" pitchFamily="49" charset="0"/>
              </a:rPr>
              <a:t>]Mean of the distribution. </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#scale : [float or </a:t>
            </a:r>
            <a:r>
              <a:rPr lang="en-US" b="0" dirty="0" err="1">
                <a:solidFill>
                  <a:srgbClr val="008000"/>
                </a:solidFill>
                <a:effectLst/>
                <a:latin typeface="Courier New" panose="02070309020205020404" pitchFamily="49" charset="0"/>
              </a:rPr>
              <a:t>array_like</a:t>
            </a:r>
            <a:r>
              <a:rPr lang="en-US" b="0" dirty="0">
                <a:solidFill>
                  <a:srgbClr val="008000"/>
                </a:solidFill>
                <a:effectLst/>
                <a:latin typeface="Courier New" panose="02070309020205020404" pitchFamily="49" charset="0"/>
              </a:rPr>
              <a:t>]Standard Derivation of the distribution. </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#size  : [int or int tuples]. </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#Output shape given as (m, n, k) then m*n*k samples are drawn.</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 If size is None(by default), then a single value is returned</a:t>
            </a:r>
            <a:endParaRPr lang="en-US" dirty="0"/>
          </a:p>
          <a:p>
            <a:pPr marL="0" indent="0">
              <a:buNone/>
            </a:pPr>
            <a:r>
              <a:rPr lang="en-US" dirty="0" err="1"/>
              <a:t>pop_mean</a:t>
            </a:r>
            <a:r>
              <a:rPr lang="en-US" dirty="0"/>
              <a:t> = 5.0</a:t>
            </a:r>
          </a:p>
          <a:p>
            <a:endParaRPr lang="en-US" dirty="0"/>
          </a:p>
          <a:p>
            <a:pPr marL="0" indent="0">
              <a:buNone/>
            </a:pPr>
            <a:r>
              <a:rPr lang="en-US" dirty="0"/>
              <a:t># Test the null hypothesis that</a:t>
            </a:r>
          </a:p>
          <a:p>
            <a:pPr marL="0" indent="0">
              <a:buNone/>
            </a:pPr>
            <a:r>
              <a:rPr lang="en-US" dirty="0"/>
              <a:t># the population mean is equal to 5.0</a:t>
            </a:r>
          </a:p>
          <a:p>
            <a:pPr marL="0" indent="0">
              <a:buNone/>
            </a:pPr>
            <a:r>
              <a:rPr lang="en-US" dirty="0"/>
              <a:t>z, </a:t>
            </a:r>
            <a:r>
              <a:rPr lang="en-US" dirty="0" err="1"/>
              <a:t>p_value</a:t>
            </a:r>
            <a:r>
              <a:rPr lang="en-US" dirty="0"/>
              <a:t>, result = </a:t>
            </a:r>
            <a:r>
              <a:rPr lang="en-US" dirty="0" err="1"/>
              <a:t>hypothesis_test</a:t>
            </a:r>
            <a:r>
              <a:rPr lang="en-US" dirty="0"/>
              <a:t>(sample, </a:t>
            </a:r>
            <a:r>
              <a:rPr lang="en-US" dirty="0" err="1"/>
              <a:t>pop_mean</a:t>
            </a:r>
            <a:r>
              <a:rPr lang="en-US" dirty="0"/>
              <a:t>)</a:t>
            </a:r>
          </a:p>
          <a:p>
            <a:endParaRPr lang="en-US" dirty="0"/>
          </a:p>
          <a:p>
            <a:pPr marL="0" indent="0">
              <a:buNone/>
            </a:pPr>
            <a:r>
              <a:rPr lang="en-US" dirty="0"/>
              <a:t>print(</a:t>
            </a:r>
            <a:r>
              <a:rPr lang="en-US" dirty="0" err="1"/>
              <a:t>f"Test</a:t>
            </a:r>
            <a:r>
              <a:rPr lang="en-US" dirty="0"/>
              <a:t> statistic: {z:.4f}")</a:t>
            </a:r>
          </a:p>
          <a:p>
            <a:pPr marL="0" indent="0">
              <a:buNone/>
            </a:pPr>
            <a:r>
              <a:rPr lang="en-US" dirty="0"/>
              <a:t>print(</a:t>
            </a:r>
            <a:r>
              <a:rPr lang="en-US" dirty="0" err="1"/>
              <a:t>f"P</a:t>
            </a:r>
            <a:r>
              <a:rPr lang="en-US" dirty="0"/>
              <a:t>-value: {p_value:.4f}")</a:t>
            </a:r>
          </a:p>
          <a:p>
            <a:pPr marL="0" indent="0">
              <a:buNone/>
            </a:pPr>
            <a:r>
              <a:rPr lang="en-US" dirty="0"/>
              <a:t>print(</a:t>
            </a:r>
            <a:r>
              <a:rPr lang="en-US" dirty="0" err="1"/>
              <a:t>f"Result</a:t>
            </a:r>
            <a:r>
              <a:rPr lang="en-US" dirty="0"/>
              <a:t>: {result} null hypothesis at alpha=0.05")</a:t>
            </a:r>
          </a:p>
          <a:p>
            <a:endParaRPr lang="en-US" dirty="0"/>
          </a:p>
        </p:txBody>
      </p:sp>
    </p:spTree>
    <p:extLst>
      <p:ext uri="{BB962C8B-B14F-4D97-AF65-F5344CB8AC3E}">
        <p14:creationId xmlns:p14="http://schemas.microsoft.com/office/powerpoint/2010/main" val="104316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CEC3C-969B-AB39-B654-C90CCA039BF9}"/>
              </a:ext>
            </a:extLst>
          </p:cNvPr>
          <p:cNvSpPr>
            <a:spLocks noGrp="1"/>
          </p:cNvSpPr>
          <p:nvPr>
            <p:ph idx="1"/>
          </p:nvPr>
        </p:nvSpPr>
        <p:spPr>
          <a:xfrm>
            <a:off x="838200" y="0"/>
            <a:ext cx="10515600" cy="6857999"/>
          </a:xfrm>
        </p:spPr>
        <p:txBody>
          <a:bodyPr>
            <a:normAutofit fontScale="92500" lnSpcReduction="20000"/>
          </a:bodyPr>
          <a:lstStyle/>
          <a:p>
            <a:pPr marL="0" indent="0">
              <a:buNone/>
            </a:pPr>
            <a:r>
              <a:rPr lang="en-US" sz="3200" dirty="0"/>
              <a:t>import </a:t>
            </a:r>
            <a:r>
              <a:rPr lang="en-US" sz="3200" dirty="0" err="1"/>
              <a:t>numpy</a:t>
            </a:r>
            <a:r>
              <a:rPr lang="en-US" sz="3200" dirty="0"/>
              <a:t> as np</a:t>
            </a:r>
          </a:p>
          <a:p>
            <a:pPr marL="0" indent="0">
              <a:buNone/>
            </a:pPr>
            <a:r>
              <a:rPr lang="en-US" sz="3200" dirty="0"/>
              <a:t>from </a:t>
            </a:r>
            <a:r>
              <a:rPr lang="en-US" sz="3200" dirty="0" err="1"/>
              <a:t>scipy.stats</a:t>
            </a:r>
            <a:r>
              <a:rPr lang="en-US" sz="3200" dirty="0"/>
              <a:t> import norm</a:t>
            </a:r>
          </a:p>
          <a:p>
            <a:pPr marL="0" indent="0">
              <a:buNone/>
            </a:pPr>
            <a:r>
              <a:rPr lang="en-US" sz="3200" dirty="0"/>
              <a:t>def </a:t>
            </a:r>
            <a:r>
              <a:rPr lang="en-US" sz="3200" dirty="0" err="1"/>
              <a:t>hypothesis_test</a:t>
            </a:r>
            <a:r>
              <a:rPr lang="en-US" sz="3200" dirty="0"/>
              <a:t>(sample, </a:t>
            </a:r>
            <a:r>
              <a:rPr lang="en-US" sz="3200" dirty="0" err="1"/>
              <a:t>pop_mean</a:t>
            </a:r>
            <a:r>
              <a:rPr lang="en-US" sz="3200" dirty="0"/>
              <a:t>,</a:t>
            </a:r>
          </a:p>
          <a:p>
            <a:pPr marL="0" indent="0">
              <a:buNone/>
            </a:pPr>
            <a:r>
              <a:rPr lang="en-US" sz="3200" dirty="0"/>
              <a:t>alpha=0.05, </a:t>
            </a:r>
            <a:r>
              <a:rPr lang="en-US" sz="3200" dirty="0" err="1"/>
              <a:t>two_tailed</a:t>
            </a:r>
            <a:r>
              <a:rPr lang="en-US" sz="3200" dirty="0"/>
              <a:t>=True):</a:t>
            </a:r>
          </a:p>
          <a:p>
            <a:pPr marL="0" indent="0">
              <a:buNone/>
            </a:pPr>
            <a:r>
              <a:rPr lang="en-US" sz="3200" dirty="0"/>
              <a:t>	# </a:t>
            </a:r>
            <a:r>
              <a:rPr lang="en-US" sz="3200" dirty="0" err="1"/>
              <a:t>len</a:t>
            </a:r>
            <a:r>
              <a:rPr lang="en-US" sz="3200" dirty="0"/>
              <a:t> sample dataset</a:t>
            </a:r>
          </a:p>
          <a:p>
            <a:pPr marL="0" indent="0">
              <a:buNone/>
            </a:pPr>
            <a:r>
              <a:rPr lang="en-US" sz="3200" dirty="0"/>
              <a:t>	n = </a:t>
            </a:r>
            <a:r>
              <a:rPr lang="en-US" sz="3200" dirty="0" err="1"/>
              <a:t>len</a:t>
            </a:r>
            <a:r>
              <a:rPr lang="en-US" sz="3200" dirty="0"/>
              <a:t>(sample)</a:t>
            </a:r>
          </a:p>
          <a:p>
            <a:pPr marL="0" indent="0">
              <a:buNone/>
            </a:pPr>
            <a:r>
              <a:rPr lang="en-US" sz="3200" dirty="0"/>
              <a:t>	# mean and </a:t>
            </a:r>
            <a:r>
              <a:rPr lang="en-US" sz="3200" dirty="0" err="1"/>
              <a:t>stard</a:t>
            </a:r>
            <a:r>
              <a:rPr lang="en-US" sz="3200" dirty="0"/>
              <a:t>-deviation of dataset</a:t>
            </a:r>
          </a:p>
          <a:p>
            <a:pPr marL="0" indent="0">
              <a:buNone/>
            </a:pPr>
            <a:r>
              <a:rPr lang="en-US" sz="3200" dirty="0"/>
              <a:t>	</a:t>
            </a:r>
            <a:r>
              <a:rPr lang="en-US" sz="3200" dirty="0" err="1"/>
              <a:t>sample_mean</a:t>
            </a:r>
            <a:r>
              <a:rPr lang="en-US" sz="3200" dirty="0"/>
              <a:t> = </a:t>
            </a:r>
            <a:r>
              <a:rPr lang="en-US" sz="3200" dirty="0" err="1"/>
              <a:t>np.mean</a:t>
            </a:r>
            <a:r>
              <a:rPr lang="en-US" sz="3200" dirty="0"/>
              <a:t>(sample)</a:t>
            </a:r>
          </a:p>
          <a:p>
            <a:pPr marL="0" indent="0">
              <a:buNone/>
            </a:pPr>
            <a:r>
              <a:rPr lang="en-US" sz="3200" dirty="0"/>
              <a:t>	</a:t>
            </a:r>
            <a:r>
              <a:rPr lang="en-US" sz="3200" dirty="0" err="1"/>
              <a:t>sample_std</a:t>
            </a:r>
            <a:r>
              <a:rPr lang="en-US" sz="3200" dirty="0"/>
              <a:t> = </a:t>
            </a:r>
            <a:r>
              <a:rPr lang="en-US" sz="3200" dirty="0" err="1"/>
              <a:t>np.std</a:t>
            </a:r>
            <a:r>
              <a:rPr lang="en-US" sz="3200" dirty="0"/>
              <a:t>(sample, </a:t>
            </a:r>
            <a:r>
              <a:rPr lang="en-US" sz="3200" dirty="0" err="1"/>
              <a:t>ddof</a:t>
            </a:r>
            <a:r>
              <a:rPr lang="en-US" sz="3200" dirty="0"/>
              <a:t>=1)</a:t>
            </a:r>
          </a:p>
          <a:p>
            <a:pPr marL="0" indent="0">
              <a:buNone/>
            </a:pPr>
            <a:r>
              <a:rPr lang="en-US" sz="2600" b="0" dirty="0">
                <a:solidFill>
                  <a:srgbClr val="008000"/>
                </a:solidFill>
                <a:effectLst/>
                <a:latin typeface="Courier New" panose="02070309020205020404" pitchFamily="49" charset="0"/>
              </a:rPr>
              <a:t>#The </a:t>
            </a:r>
            <a:r>
              <a:rPr lang="en-US" sz="2600" b="0" dirty="0" err="1">
                <a:solidFill>
                  <a:srgbClr val="008000"/>
                </a:solidFill>
                <a:effectLst/>
                <a:latin typeface="Courier New" panose="02070309020205020404" pitchFamily="49" charset="0"/>
              </a:rPr>
              <a:t>ddof</a:t>
            </a:r>
            <a:r>
              <a:rPr lang="en-US" sz="2600" b="0" dirty="0">
                <a:solidFill>
                  <a:srgbClr val="008000"/>
                </a:solidFill>
                <a:effectLst/>
                <a:latin typeface="Courier New" panose="02070309020205020404" pitchFamily="49" charset="0"/>
              </a:rPr>
              <a:t> (Delta Degrees of Freedom) parameter in np. std() </a:t>
            </a:r>
            <a:endParaRPr lang="en-US" sz="2600" b="0" dirty="0">
              <a:solidFill>
                <a:srgbClr val="000000"/>
              </a:solidFill>
              <a:effectLst/>
              <a:latin typeface="Courier New" panose="02070309020205020404" pitchFamily="49" charset="0"/>
            </a:endParaRPr>
          </a:p>
          <a:p>
            <a:pPr marL="0" indent="0">
              <a:buNone/>
            </a:pPr>
            <a:r>
              <a:rPr lang="en-US" sz="2600" b="0" dirty="0">
                <a:solidFill>
                  <a:srgbClr val="008000"/>
                </a:solidFill>
                <a:effectLst/>
                <a:latin typeface="Courier New" panose="02070309020205020404" pitchFamily="49" charset="0"/>
              </a:rPr>
              <a:t>#allows adjusting the divisor used in the calculation of standard deviation. The default value is 0, which corresponds to dividing by N, the number of elements.</a:t>
            </a:r>
            <a:endParaRPr lang="en-US" sz="2600" b="0" dirty="0">
              <a:solidFill>
                <a:srgbClr val="000000"/>
              </a:solidFill>
              <a:effectLst/>
              <a:latin typeface="Courier New" panose="02070309020205020404" pitchFamily="49" charset="0"/>
            </a:endParaRPr>
          </a:p>
          <a:p>
            <a:pPr marL="0" indent="0">
              <a:buNone/>
            </a:pPr>
            <a:r>
              <a:rPr lang="en-US" sz="2600" b="0" dirty="0">
                <a:solidFill>
                  <a:srgbClr val="008000"/>
                </a:solidFill>
                <a:effectLst/>
                <a:latin typeface="Courier New" panose="02070309020205020404" pitchFamily="49" charset="0"/>
              </a:rPr>
              <a:t># Calculate the test statistic</a:t>
            </a:r>
            <a:endParaRPr lang="en-US" sz="2600" b="0" dirty="0">
              <a:solidFill>
                <a:srgbClr val="000000"/>
              </a:solidFill>
              <a:effectLst/>
              <a:latin typeface="Courier New" panose="02070309020205020404" pitchFamily="49" charset="0"/>
            </a:endParaRPr>
          </a:p>
          <a:p>
            <a:pPr marL="0" indent="0">
              <a:buNone/>
            </a:pPr>
            <a:endParaRPr lang="en-US" sz="3200" dirty="0"/>
          </a:p>
          <a:p>
            <a:pPr marL="0" indent="0">
              <a:buNone/>
            </a:pPr>
            <a:r>
              <a:rPr lang="en-US" sz="3200" dirty="0"/>
              <a:t>	</a:t>
            </a:r>
            <a:r>
              <a:rPr lang="en-US" dirty="0"/>
              <a:t>	</a:t>
            </a:r>
          </a:p>
        </p:txBody>
      </p:sp>
    </p:spTree>
    <p:extLst>
      <p:ext uri="{BB962C8B-B14F-4D97-AF65-F5344CB8AC3E}">
        <p14:creationId xmlns:p14="http://schemas.microsoft.com/office/powerpoint/2010/main" val="19025794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3DC4-4214-4D4A-8A5E-B26B533E0903}"/>
              </a:ext>
            </a:extLst>
          </p:cNvPr>
          <p:cNvSpPr>
            <a:spLocks noGrp="1"/>
          </p:cNvSpPr>
          <p:nvPr>
            <p:ph type="title"/>
          </p:nvPr>
        </p:nvSpPr>
        <p:spPr>
          <a:xfrm>
            <a:off x="838200" y="365125"/>
            <a:ext cx="10515600" cy="244475"/>
          </a:xfrm>
        </p:spPr>
        <p:txBody>
          <a:bodyPr>
            <a:normAutofit fontScale="90000"/>
          </a:bodyPr>
          <a:lstStyle/>
          <a:p>
            <a:r>
              <a:rPr lang="en-US" dirty="0"/>
              <a:t>Cont..</a:t>
            </a:r>
          </a:p>
        </p:txBody>
      </p:sp>
      <p:sp>
        <p:nvSpPr>
          <p:cNvPr id="3" name="Content Placeholder 2">
            <a:extLst>
              <a:ext uri="{FF2B5EF4-FFF2-40B4-BE49-F238E27FC236}">
                <a16:creationId xmlns:a16="http://schemas.microsoft.com/office/drawing/2014/main" id="{A861DE1F-F803-FE78-A4D7-C997C27BA6EA}"/>
              </a:ext>
            </a:extLst>
          </p:cNvPr>
          <p:cNvSpPr>
            <a:spLocks noGrp="1"/>
          </p:cNvSpPr>
          <p:nvPr>
            <p:ph idx="1"/>
          </p:nvPr>
        </p:nvSpPr>
        <p:spPr>
          <a:xfrm>
            <a:off x="838200" y="1047750"/>
            <a:ext cx="10515600" cy="5810250"/>
          </a:xfrm>
        </p:spPr>
        <p:txBody>
          <a:bodyPr>
            <a:normAutofit fontScale="85000" lnSpcReduction="20000"/>
          </a:bodyPr>
          <a:lstStyle/>
          <a:p>
            <a:pPr marL="0" indent="0">
              <a:buNone/>
            </a:pPr>
            <a:r>
              <a:rPr lang="en-US" sz="2800" dirty="0"/>
              <a:t># Calculate the test statistic</a:t>
            </a:r>
          </a:p>
          <a:p>
            <a:pPr marL="0" indent="0">
              <a:buNone/>
            </a:pPr>
            <a:r>
              <a:rPr lang="en-US" sz="2800" dirty="0"/>
              <a:t>	z = (</a:t>
            </a:r>
            <a:r>
              <a:rPr lang="en-US" sz="2800" dirty="0" err="1"/>
              <a:t>sample_mean</a:t>
            </a:r>
            <a:r>
              <a:rPr lang="en-US" sz="2800" dirty="0"/>
              <a:t> - </a:t>
            </a:r>
            <a:r>
              <a:rPr lang="en-US" sz="2800" dirty="0" err="1"/>
              <a:t>pop_mean</a:t>
            </a:r>
            <a:r>
              <a:rPr lang="en-US" sz="2800" dirty="0"/>
              <a:t>) / (</a:t>
            </a:r>
            <a:r>
              <a:rPr lang="en-US" sz="2800" dirty="0" err="1"/>
              <a:t>sample_std</a:t>
            </a:r>
            <a:r>
              <a:rPr lang="en-US" sz="2800" dirty="0"/>
              <a:t> / </a:t>
            </a:r>
            <a:r>
              <a:rPr lang="en-US" sz="2800" dirty="0" err="1"/>
              <a:t>np.sqrt</a:t>
            </a:r>
            <a:r>
              <a:rPr lang="en-US" sz="2800" dirty="0"/>
              <a:t>(n))</a:t>
            </a:r>
          </a:p>
          <a:p>
            <a:pPr marL="0" indent="0">
              <a:buNone/>
            </a:pPr>
            <a:r>
              <a:rPr lang="en-US" sz="2800" dirty="0"/>
              <a:t>	# Calculate the p-value based on the test type</a:t>
            </a:r>
          </a:p>
          <a:p>
            <a:pPr marL="0" indent="0">
              <a:buNone/>
            </a:pPr>
            <a:r>
              <a:rPr lang="en-US" sz="2800" dirty="0"/>
              <a:t>	if </a:t>
            </a:r>
            <a:r>
              <a:rPr lang="en-US" sz="2800" dirty="0" err="1"/>
              <a:t>two_tailed</a:t>
            </a:r>
            <a:r>
              <a:rPr lang="en-US" sz="2800" dirty="0"/>
              <a:t>:</a:t>
            </a:r>
          </a:p>
          <a:p>
            <a:pPr marL="0" indent="0">
              <a:buNone/>
            </a:pPr>
            <a:r>
              <a:rPr lang="en-US" sz="2800" dirty="0"/>
              <a:t>		</a:t>
            </a:r>
            <a:r>
              <a:rPr lang="en-US" sz="2800" dirty="0" err="1"/>
              <a:t>p_value</a:t>
            </a:r>
            <a:r>
              <a:rPr lang="en-US" sz="2800" dirty="0"/>
              <a:t> = 2 * (1 - </a:t>
            </a:r>
            <a:r>
              <a:rPr lang="en-US" sz="2800" dirty="0" err="1"/>
              <a:t>norm.cdf</a:t>
            </a:r>
            <a:r>
              <a:rPr lang="en-US" sz="2800" dirty="0"/>
              <a:t>(abs(z)))</a:t>
            </a:r>
          </a:p>
          <a:p>
            <a:pPr marL="0" indent="0">
              <a:buNone/>
            </a:pPr>
            <a:r>
              <a:rPr lang="en-US" b="0" dirty="0">
                <a:solidFill>
                  <a:srgbClr val="008000"/>
                </a:solidFill>
                <a:effectLst/>
                <a:latin typeface="Courier New" panose="02070309020205020404" pitchFamily="49" charset="0"/>
              </a:rPr>
              <a:t>#Convert Z-score (Z-value, standard score) to p-value for normal distribution with cumulative distribution function in Python</a:t>
            </a:r>
            <a:endParaRPr lang="en-US" b="0" dirty="0">
              <a:solidFill>
                <a:srgbClr val="000000"/>
              </a:solidFill>
              <a:effectLst/>
              <a:latin typeface="Courier New" panose="02070309020205020404" pitchFamily="49" charset="0"/>
            </a:endParaRPr>
          </a:p>
          <a:p>
            <a:pPr marL="0" indent="0">
              <a:buNone/>
            </a:pPr>
            <a:r>
              <a:rPr lang="en-US" b="0" dirty="0">
                <a:solidFill>
                  <a:srgbClr val="008000"/>
                </a:solidFill>
                <a:effectLst/>
                <a:latin typeface="Courier New" panose="02070309020205020404" pitchFamily="49" charset="0"/>
              </a:rPr>
              <a:t>#The Cumulative Distribution Function or CDF is: The probability of all outcomes less than or equal to a given value x</a:t>
            </a:r>
            <a:endParaRPr lang="en-US" b="0" dirty="0">
              <a:solidFill>
                <a:srgbClr val="000000"/>
              </a:solidFill>
              <a:effectLst/>
              <a:latin typeface="Courier New" panose="02070309020205020404" pitchFamily="49" charset="0"/>
            </a:endParaRPr>
          </a:p>
          <a:p>
            <a:pPr marL="0" indent="0">
              <a:buNone/>
            </a:pPr>
            <a:r>
              <a:rPr lang="en-US" sz="2800" dirty="0"/>
              <a:t>	else:</a:t>
            </a:r>
          </a:p>
          <a:p>
            <a:pPr marL="0" indent="0">
              <a:buNone/>
            </a:pPr>
            <a:r>
              <a:rPr lang="en-US" sz="2800" dirty="0"/>
              <a:t>		if z &lt; 0:</a:t>
            </a:r>
          </a:p>
          <a:p>
            <a:pPr marL="0" indent="0">
              <a:buNone/>
            </a:pPr>
            <a:r>
              <a:rPr lang="en-US" sz="2800" dirty="0"/>
              <a:t>			</a:t>
            </a:r>
            <a:r>
              <a:rPr lang="en-US" sz="2800" dirty="0" err="1"/>
              <a:t>p_value</a:t>
            </a:r>
            <a:r>
              <a:rPr lang="en-US" sz="2800" dirty="0"/>
              <a:t> = </a:t>
            </a:r>
            <a:r>
              <a:rPr lang="en-US" sz="2800" dirty="0" err="1"/>
              <a:t>norm.cdf</a:t>
            </a:r>
            <a:r>
              <a:rPr lang="en-US" sz="2800" dirty="0"/>
              <a:t>(z)</a:t>
            </a:r>
          </a:p>
          <a:p>
            <a:pPr marL="0" indent="0">
              <a:buNone/>
            </a:pPr>
            <a:r>
              <a:rPr lang="en-US" sz="2800" dirty="0"/>
              <a:t>		else:</a:t>
            </a:r>
          </a:p>
          <a:p>
            <a:pPr marL="0" indent="0">
              <a:buNone/>
            </a:pPr>
            <a:r>
              <a:rPr lang="en-US" sz="2800" dirty="0"/>
              <a:t>			</a:t>
            </a:r>
            <a:r>
              <a:rPr lang="en-US" sz="2800" dirty="0" err="1"/>
              <a:t>p_value</a:t>
            </a:r>
            <a:r>
              <a:rPr lang="en-US" sz="2800" dirty="0"/>
              <a:t> = 1 - </a:t>
            </a:r>
            <a:r>
              <a:rPr lang="en-US" sz="2800" dirty="0" err="1"/>
              <a:t>norm.cdf</a:t>
            </a:r>
            <a:r>
              <a:rPr lang="en-US" sz="2800" dirty="0"/>
              <a:t>(z)</a:t>
            </a:r>
          </a:p>
          <a:p>
            <a:endParaRPr lang="en-US" dirty="0"/>
          </a:p>
        </p:txBody>
      </p:sp>
    </p:spTree>
    <p:extLst>
      <p:ext uri="{BB962C8B-B14F-4D97-AF65-F5344CB8AC3E}">
        <p14:creationId xmlns:p14="http://schemas.microsoft.com/office/powerpoint/2010/main" val="13669454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9251-2CCA-EBA9-DE97-DEE3901907EB}"/>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F2A78E94-6A1E-52DC-A7E9-A5E341B5EAC6}"/>
              </a:ext>
            </a:extLst>
          </p:cNvPr>
          <p:cNvSpPr>
            <a:spLocks noGrp="1"/>
          </p:cNvSpPr>
          <p:nvPr>
            <p:ph idx="1"/>
          </p:nvPr>
        </p:nvSpPr>
        <p:spPr/>
        <p:txBody>
          <a:bodyPr/>
          <a:lstStyle/>
          <a:p>
            <a:pPr marL="0" indent="0">
              <a:buNone/>
            </a:pPr>
            <a:r>
              <a:rPr lang="en-US" dirty="0"/>
              <a:t># Determine whether to reject or fail to</a:t>
            </a:r>
          </a:p>
          <a:p>
            <a:pPr marL="0" indent="0">
              <a:buNone/>
            </a:pPr>
            <a:r>
              <a:rPr lang="en-US" dirty="0"/>
              <a:t>	# reject the null hypothesis</a:t>
            </a:r>
          </a:p>
          <a:p>
            <a:pPr marL="0" indent="0">
              <a:buNone/>
            </a:pPr>
            <a:r>
              <a:rPr lang="en-US" dirty="0"/>
              <a:t>	if </a:t>
            </a:r>
            <a:r>
              <a:rPr lang="en-US" dirty="0" err="1"/>
              <a:t>p_value</a:t>
            </a:r>
            <a:r>
              <a:rPr lang="en-US" dirty="0"/>
              <a:t> &lt; alpha:</a:t>
            </a:r>
          </a:p>
          <a:p>
            <a:pPr marL="0" indent="0">
              <a:buNone/>
            </a:pPr>
            <a:r>
              <a:rPr lang="en-US" dirty="0"/>
              <a:t>		result = "reject"</a:t>
            </a:r>
          </a:p>
          <a:p>
            <a:pPr marL="0" indent="0">
              <a:buNone/>
            </a:pPr>
            <a:r>
              <a:rPr lang="en-US" dirty="0"/>
              <a:t>	else:</a:t>
            </a:r>
          </a:p>
          <a:p>
            <a:pPr marL="0" indent="0">
              <a:buNone/>
            </a:pPr>
            <a:r>
              <a:rPr lang="en-US" dirty="0"/>
              <a:t>		result = "fail to reject"</a:t>
            </a:r>
          </a:p>
          <a:p>
            <a:pPr marL="0" indent="0">
              <a:buNone/>
            </a:pPr>
            <a:endParaRPr lang="en-US" dirty="0"/>
          </a:p>
          <a:p>
            <a:pPr marL="0" indent="0">
              <a:buNone/>
            </a:pPr>
            <a:r>
              <a:rPr lang="en-US" dirty="0"/>
              <a:t>	return z, </a:t>
            </a:r>
            <a:r>
              <a:rPr lang="en-US" dirty="0" err="1"/>
              <a:t>p_value</a:t>
            </a:r>
            <a:r>
              <a:rPr lang="en-US" dirty="0"/>
              <a:t>, result</a:t>
            </a:r>
          </a:p>
          <a:p>
            <a:endParaRPr lang="en-US" dirty="0"/>
          </a:p>
        </p:txBody>
      </p:sp>
    </p:spTree>
    <p:extLst>
      <p:ext uri="{BB962C8B-B14F-4D97-AF65-F5344CB8AC3E}">
        <p14:creationId xmlns:p14="http://schemas.microsoft.com/office/powerpoint/2010/main" val="4036326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280F-5CEF-1EB0-BAF6-9A35BFB10E98}"/>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B4CEA7D5-1242-25E7-ECF9-B898DA80184A}"/>
              </a:ext>
            </a:extLst>
          </p:cNvPr>
          <p:cNvSpPr>
            <a:spLocks noGrp="1"/>
          </p:cNvSpPr>
          <p:nvPr>
            <p:ph idx="1"/>
          </p:nvPr>
        </p:nvSpPr>
        <p:spPr>
          <a:xfrm>
            <a:off x="838200" y="1825624"/>
            <a:ext cx="10515600" cy="5032375"/>
          </a:xfrm>
        </p:spPr>
        <p:txBody>
          <a:bodyPr/>
          <a:lstStyle/>
          <a:p>
            <a:pPr algn="just" fontAlgn="base"/>
            <a:r>
              <a:rPr lang="en-US" b="0" i="0" dirty="0">
                <a:solidFill>
                  <a:srgbClr val="273239"/>
                </a:solidFill>
                <a:effectLst/>
              </a:rPr>
              <a:t>In the above example, we can see that we are getting a p-value of 0.101 from the dataset which is less than our level of confidence(alpha value) which is 0.5 hence in this case we will reject our null hypothesis the population mean is 5.0  </a:t>
            </a:r>
          </a:p>
          <a:p>
            <a:pPr algn="just" fontAlgn="base"/>
            <a:r>
              <a:rPr lang="en-US" b="0" i="0" dirty="0">
                <a:solidFill>
                  <a:srgbClr val="273239"/>
                </a:solidFill>
                <a:effectLst/>
              </a:rPr>
              <a:t>What if we get a p-value greater than our test statistics but we still reject our null hypothesis in this case we will be making an error. Based on the error we make we define error in two types. </a:t>
            </a:r>
          </a:p>
          <a:p>
            <a:endParaRPr lang="en-US" dirty="0"/>
          </a:p>
        </p:txBody>
      </p:sp>
    </p:spTree>
    <p:extLst>
      <p:ext uri="{BB962C8B-B14F-4D97-AF65-F5344CB8AC3E}">
        <p14:creationId xmlns:p14="http://schemas.microsoft.com/office/powerpoint/2010/main" val="2810762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16A3-5D11-8DEB-688C-77F9DD4445EE}"/>
              </a:ext>
            </a:extLst>
          </p:cNvPr>
          <p:cNvSpPr>
            <a:spLocks noGrp="1"/>
          </p:cNvSpPr>
          <p:nvPr>
            <p:ph type="title"/>
          </p:nvPr>
        </p:nvSpPr>
        <p:spPr/>
        <p:txBody>
          <a:bodyPr/>
          <a:lstStyle/>
          <a:p>
            <a:r>
              <a:rPr lang="en-US" b="1" i="0" dirty="0">
                <a:solidFill>
                  <a:srgbClr val="273239"/>
                </a:solidFill>
                <a:effectLst/>
                <a:latin typeface="Nunito" pitchFamily="2" charset="0"/>
              </a:rPr>
              <a:t>Error in Hypothesis Testing</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64DFFAF2-9D14-3F78-8A2E-EC8AC7840376}"/>
              </a:ext>
            </a:extLst>
          </p:cNvPr>
          <p:cNvSpPr>
            <a:spLocks noGrp="1"/>
          </p:cNvSpPr>
          <p:nvPr>
            <p:ph idx="1"/>
          </p:nvPr>
        </p:nvSpPr>
        <p:spPr>
          <a:xfrm>
            <a:off x="838200" y="1343025"/>
            <a:ext cx="10515600" cy="4833938"/>
          </a:xfrm>
        </p:spPr>
        <p:txBody>
          <a:bodyPr/>
          <a:lstStyle/>
          <a:p>
            <a:pPr algn="just" fontAlgn="base">
              <a:buFont typeface="Arial" panose="020B0604020202020204" pitchFamily="34" charset="0"/>
              <a:buChar char="•"/>
            </a:pPr>
            <a:r>
              <a:rPr lang="en-US" b="1" i="0" dirty="0">
                <a:solidFill>
                  <a:srgbClr val="273239"/>
                </a:solidFill>
                <a:effectLst/>
              </a:rPr>
              <a:t>Type I error:</a:t>
            </a:r>
            <a:r>
              <a:rPr lang="en-US" b="0" i="0" dirty="0">
                <a:solidFill>
                  <a:srgbClr val="273239"/>
                </a:solidFill>
                <a:effectLst/>
              </a:rPr>
              <a:t> When we reject the null hypothesis, although that hypothesis was true. Type I error is denoted by alpha.</a:t>
            </a:r>
          </a:p>
          <a:p>
            <a:pPr algn="just" fontAlgn="base">
              <a:buFont typeface="Arial" panose="020B0604020202020204" pitchFamily="34" charset="0"/>
              <a:buChar char="•"/>
            </a:pPr>
            <a:r>
              <a:rPr lang="en-US" b="1" i="0" dirty="0">
                <a:solidFill>
                  <a:srgbClr val="273239"/>
                </a:solidFill>
                <a:effectLst/>
              </a:rPr>
              <a:t>Type II errors:</a:t>
            </a:r>
            <a:r>
              <a:rPr lang="en-US" b="0" i="0" dirty="0">
                <a:solidFill>
                  <a:srgbClr val="273239"/>
                </a:solidFill>
                <a:effectLst/>
              </a:rPr>
              <a:t> When we accept the null hypothesis but it is false. Type II errors are denoted by beta.</a:t>
            </a:r>
          </a:p>
          <a:p>
            <a:endParaRPr lang="en-US" dirty="0"/>
          </a:p>
        </p:txBody>
      </p:sp>
      <p:pic>
        <p:nvPicPr>
          <p:cNvPr id="5" name="Picture 4">
            <a:extLst>
              <a:ext uri="{FF2B5EF4-FFF2-40B4-BE49-F238E27FC236}">
                <a16:creationId xmlns:a16="http://schemas.microsoft.com/office/drawing/2014/main" id="{7A757DD0-0A00-A697-6A14-EB720B053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12192000" cy="3310255"/>
          </a:xfrm>
          <a:prstGeom prst="rect">
            <a:avLst/>
          </a:prstGeom>
        </p:spPr>
      </p:pic>
    </p:spTree>
    <p:extLst>
      <p:ext uri="{BB962C8B-B14F-4D97-AF65-F5344CB8AC3E}">
        <p14:creationId xmlns:p14="http://schemas.microsoft.com/office/powerpoint/2010/main" val="2190916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611B-FF51-9603-2A91-29D7BF683851}"/>
              </a:ext>
            </a:extLst>
          </p:cNvPr>
          <p:cNvSpPr>
            <a:spLocks noGrp="1"/>
          </p:cNvSpPr>
          <p:nvPr>
            <p:ph type="title"/>
          </p:nvPr>
        </p:nvSpPr>
        <p:spPr/>
        <p:txBody>
          <a:bodyPr/>
          <a:lstStyle/>
          <a:p>
            <a:r>
              <a:rPr lang="en-US" b="0" i="0" dirty="0">
                <a:solidFill>
                  <a:srgbClr val="202124"/>
                </a:solidFill>
                <a:effectLst/>
                <a:latin typeface="Google Sans"/>
              </a:rPr>
              <a:t>What does p-value of 0.05 mean?</a:t>
            </a:r>
            <a:endParaRPr lang="en-US" dirty="0"/>
          </a:p>
        </p:txBody>
      </p:sp>
      <p:sp>
        <p:nvSpPr>
          <p:cNvPr id="3" name="Content Placeholder 2">
            <a:extLst>
              <a:ext uri="{FF2B5EF4-FFF2-40B4-BE49-F238E27FC236}">
                <a16:creationId xmlns:a16="http://schemas.microsoft.com/office/drawing/2014/main" id="{2FB71F51-5CE1-134B-BE3C-ABD5AE4A2368}"/>
              </a:ext>
            </a:extLst>
          </p:cNvPr>
          <p:cNvSpPr>
            <a:spLocks noGrp="1"/>
          </p:cNvSpPr>
          <p:nvPr>
            <p:ph idx="1"/>
          </p:nvPr>
        </p:nvSpPr>
        <p:spPr/>
        <p:txBody>
          <a:bodyPr/>
          <a:lstStyle/>
          <a:p>
            <a:pPr algn="just"/>
            <a:r>
              <a:rPr lang="en-US" b="0" i="0" dirty="0">
                <a:solidFill>
                  <a:srgbClr val="4D5156"/>
                </a:solidFill>
                <a:effectLst/>
                <a:latin typeface="Google Sans"/>
              </a:rPr>
              <a:t>Is a 0.05 P-value Significant? </a:t>
            </a:r>
            <a:r>
              <a:rPr lang="en-US" b="0" i="0" dirty="0">
                <a:solidFill>
                  <a:srgbClr val="040C28"/>
                </a:solidFill>
                <a:effectLst/>
                <a:latin typeface="Google Sans"/>
              </a:rPr>
              <a:t>A p-value less than 0.05 is typically considered to be statistically significant, in which case the null hypothesis should be rejected</a:t>
            </a:r>
            <a:r>
              <a:rPr lang="en-US" b="0" i="0" dirty="0">
                <a:solidFill>
                  <a:srgbClr val="4D5156"/>
                </a:solidFill>
                <a:effectLst/>
                <a:latin typeface="Google Sans"/>
              </a:rPr>
              <a:t>. A p-value greater than 0.05 means that deviation from the null hypothesis is not statistically significant, and the null hypothesis is not rejected.</a:t>
            </a:r>
            <a:endParaRPr lang="en-US" dirty="0"/>
          </a:p>
        </p:txBody>
      </p:sp>
    </p:spTree>
    <p:extLst>
      <p:ext uri="{BB962C8B-B14F-4D97-AF65-F5344CB8AC3E}">
        <p14:creationId xmlns:p14="http://schemas.microsoft.com/office/powerpoint/2010/main" val="24950484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8853-882D-A838-9935-A0CF265FB203}"/>
              </a:ext>
            </a:extLst>
          </p:cNvPr>
          <p:cNvSpPr>
            <a:spLocks noGrp="1"/>
          </p:cNvSpPr>
          <p:nvPr>
            <p:ph type="title"/>
          </p:nvPr>
        </p:nvSpPr>
        <p:spPr/>
        <p:txBody>
          <a:bodyPr/>
          <a:lstStyle/>
          <a:p>
            <a:r>
              <a:rPr lang="en-US" dirty="0"/>
              <a:t>Association Rule Mining</a:t>
            </a:r>
          </a:p>
        </p:txBody>
      </p:sp>
      <p:sp>
        <p:nvSpPr>
          <p:cNvPr id="3" name="Content Placeholder 2">
            <a:extLst>
              <a:ext uri="{FF2B5EF4-FFF2-40B4-BE49-F238E27FC236}">
                <a16:creationId xmlns:a16="http://schemas.microsoft.com/office/drawing/2014/main" id="{5B3723F5-E12C-2BE7-605B-6DC2A1B8D9D6}"/>
              </a:ext>
            </a:extLst>
          </p:cNvPr>
          <p:cNvSpPr>
            <a:spLocks noGrp="1"/>
          </p:cNvSpPr>
          <p:nvPr>
            <p:ph idx="1"/>
          </p:nvPr>
        </p:nvSpPr>
        <p:spPr/>
        <p:txBody>
          <a:bodyPr>
            <a:normAutofit lnSpcReduction="10000"/>
          </a:bodyPr>
          <a:lstStyle/>
          <a:p>
            <a:pPr algn="just" fontAlgn="base"/>
            <a:r>
              <a:rPr lang="en-US" b="0" i="0" dirty="0">
                <a:solidFill>
                  <a:srgbClr val="273239"/>
                </a:solidFill>
                <a:effectLst/>
              </a:rPr>
              <a:t>Association rule mining finds interesting associations and relationships among large sets of data items. This rule shows how frequently a itemset occurs in a transaction. A typical example is a Market Based Analysis.</a:t>
            </a:r>
          </a:p>
          <a:p>
            <a:pPr algn="just" fontAlgn="base"/>
            <a:r>
              <a:rPr lang="en-US" b="0" i="0" dirty="0">
                <a:solidFill>
                  <a:srgbClr val="273239"/>
                </a:solidFill>
                <a:effectLst/>
              </a:rPr>
              <a:t>Market Based Analysis is one of the key techniques used by large relations to show associations between </a:t>
            </a:r>
            <a:r>
              <a:rPr lang="en-US" b="0" i="0" dirty="0" err="1">
                <a:solidFill>
                  <a:srgbClr val="273239"/>
                </a:solidFill>
                <a:effectLst/>
              </a:rPr>
              <a:t>items.It</a:t>
            </a:r>
            <a:r>
              <a:rPr lang="en-US" b="0" i="0" dirty="0">
                <a:solidFill>
                  <a:srgbClr val="273239"/>
                </a:solidFill>
                <a:effectLst/>
              </a:rPr>
              <a:t> allows retailers to identify relationships between the items that people buy together frequently.</a:t>
            </a:r>
          </a:p>
          <a:p>
            <a:pPr algn="just" fontAlgn="base"/>
            <a:r>
              <a:rPr lang="en-US" b="0" i="0" dirty="0">
                <a:solidFill>
                  <a:srgbClr val="273239"/>
                </a:solidFill>
                <a:effectLst/>
              </a:rPr>
              <a:t>Given a set of transactions, we can find rules that will predict the occurrence of an item based on the occurrences of other items in the transaction.</a:t>
            </a:r>
          </a:p>
          <a:p>
            <a:endParaRPr lang="en-US" dirty="0"/>
          </a:p>
        </p:txBody>
      </p:sp>
    </p:spTree>
    <p:extLst>
      <p:ext uri="{BB962C8B-B14F-4D97-AF65-F5344CB8AC3E}">
        <p14:creationId xmlns:p14="http://schemas.microsoft.com/office/powerpoint/2010/main" val="5922081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AD41-9717-CFD9-3A12-3E8EB5B31D4E}"/>
              </a:ext>
            </a:extLst>
          </p:cNvPr>
          <p:cNvSpPr>
            <a:spLocks noGrp="1"/>
          </p:cNvSpPr>
          <p:nvPr>
            <p:ph type="title"/>
          </p:nvPr>
        </p:nvSpPr>
        <p:spPr>
          <a:xfrm>
            <a:off x="838200" y="365125"/>
            <a:ext cx="10515600" cy="549275"/>
          </a:xfrm>
        </p:spPr>
        <p:txBody>
          <a:bodyPr>
            <a:normAutofit fontScale="90000"/>
          </a:bodyPr>
          <a:lstStyle/>
          <a:p>
            <a:r>
              <a:rPr lang="en-US" dirty="0"/>
              <a:t>Cont..</a:t>
            </a:r>
          </a:p>
        </p:txBody>
      </p:sp>
      <p:sp>
        <p:nvSpPr>
          <p:cNvPr id="3" name="Content Placeholder 2">
            <a:extLst>
              <a:ext uri="{FF2B5EF4-FFF2-40B4-BE49-F238E27FC236}">
                <a16:creationId xmlns:a16="http://schemas.microsoft.com/office/drawing/2014/main" id="{2AAB3B9A-C675-245A-01CA-C66363A70348}"/>
              </a:ext>
            </a:extLst>
          </p:cNvPr>
          <p:cNvSpPr>
            <a:spLocks noGrp="1"/>
          </p:cNvSpPr>
          <p:nvPr>
            <p:ph idx="1"/>
          </p:nvPr>
        </p:nvSpPr>
        <p:spPr>
          <a:xfrm>
            <a:off x="838200" y="1238250"/>
            <a:ext cx="10515600" cy="4938713"/>
          </a:xfrm>
        </p:spPr>
        <p:txBody>
          <a:bodyPr/>
          <a:lstStyle/>
          <a:p>
            <a:pPr algn="just"/>
            <a:r>
              <a:rPr lang="en-US" b="0" i="0" dirty="0">
                <a:solidFill>
                  <a:srgbClr val="273239"/>
                </a:solidFill>
                <a:effectLst/>
              </a:rPr>
              <a:t>Given a set of transactions, we can find rules that will predict the occurrence of an item based on the occurrences of other items in the transaction.</a:t>
            </a:r>
            <a:endParaRPr lang="en-US" dirty="0"/>
          </a:p>
        </p:txBody>
      </p:sp>
      <p:graphicFrame>
        <p:nvGraphicFramePr>
          <p:cNvPr id="4" name="Table 3">
            <a:extLst>
              <a:ext uri="{FF2B5EF4-FFF2-40B4-BE49-F238E27FC236}">
                <a16:creationId xmlns:a16="http://schemas.microsoft.com/office/drawing/2014/main" id="{19884B71-F74C-45ED-FAD6-DF49C0F122C7}"/>
              </a:ext>
            </a:extLst>
          </p:cNvPr>
          <p:cNvGraphicFramePr>
            <a:graphicFrameLocks noGrp="1"/>
          </p:cNvGraphicFramePr>
          <p:nvPr>
            <p:extLst>
              <p:ext uri="{D42A27DB-BD31-4B8C-83A1-F6EECF244321}">
                <p14:modId xmlns:p14="http://schemas.microsoft.com/office/powerpoint/2010/main" val="569881033"/>
              </p:ext>
            </p:extLst>
          </p:nvPr>
        </p:nvGraphicFramePr>
        <p:xfrm>
          <a:off x="4327862" y="2184400"/>
          <a:ext cx="4071918" cy="4673600"/>
        </p:xfrm>
        <a:graphic>
          <a:graphicData uri="http://schemas.openxmlformats.org/drawingml/2006/table">
            <a:tbl>
              <a:tblPr/>
              <a:tblGrid>
                <a:gridCol w="1399838">
                  <a:extLst>
                    <a:ext uri="{9D8B030D-6E8A-4147-A177-3AD203B41FA5}">
                      <a16:colId xmlns:a16="http://schemas.microsoft.com/office/drawing/2014/main" val="2613432582"/>
                    </a:ext>
                  </a:extLst>
                </a:gridCol>
                <a:gridCol w="2672080">
                  <a:extLst>
                    <a:ext uri="{9D8B030D-6E8A-4147-A177-3AD203B41FA5}">
                      <a16:colId xmlns:a16="http://schemas.microsoft.com/office/drawing/2014/main" val="427106891"/>
                    </a:ext>
                  </a:extLst>
                </a:gridCol>
              </a:tblGrid>
              <a:tr h="374682">
                <a:tc>
                  <a:txBody>
                    <a:bodyPr/>
                    <a:lstStyle/>
                    <a:p>
                      <a:pPr algn="ctr" fontAlgn="base"/>
                      <a:r>
                        <a:rPr lang="en-US" sz="2400" b="1">
                          <a:effectLst/>
                        </a:rPr>
                        <a:t>TID</a:t>
                      </a:r>
                    </a:p>
                  </a:txBody>
                  <a:tcPr marL="38100" marR="38100" marT="63500" marB="635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US" sz="2400" b="1">
                          <a:effectLst/>
                        </a:rPr>
                        <a:t>Items</a:t>
                      </a:r>
                    </a:p>
                  </a:txBody>
                  <a:tcPr marL="63500" marR="63500" marT="63500" marB="635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20125650"/>
                  </a:ext>
                </a:extLst>
              </a:tr>
              <a:tr h="405440">
                <a:tc>
                  <a:txBody>
                    <a:bodyPr/>
                    <a:lstStyle/>
                    <a:p>
                      <a:pPr algn="l" fontAlgn="ctr"/>
                      <a:r>
                        <a:rPr lang="en-US" sz="2400" b="0">
                          <a:effectLst/>
                        </a:rPr>
                        <a:t>1</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2400" b="0">
                          <a:effectLst/>
                        </a:rPr>
                        <a:t>Bread, Milk</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786552795"/>
                  </a:ext>
                </a:extLst>
              </a:tr>
              <a:tr h="615150">
                <a:tc>
                  <a:txBody>
                    <a:bodyPr/>
                    <a:lstStyle/>
                    <a:p>
                      <a:pPr algn="l" fontAlgn="ctr"/>
                      <a:r>
                        <a:rPr lang="en-US" sz="2400" b="0">
                          <a:effectLst/>
                        </a:rPr>
                        <a:t>2</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2400" b="0">
                          <a:effectLst/>
                        </a:rPr>
                        <a:t>Bread, Diaper, Beer, Eggs</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447719217"/>
                  </a:ext>
                </a:extLst>
              </a:tr>
              <a:tr h="615150">
                <a:tc>
                  <a:txBody>
                    <a:bodyPr/>
                    <a:lstStyle/>
                    <a:p>
                      <a:pPr algn="l" fontAlgn="ctr"/>
                      <a:r>
                        <a:rPr lang="en-US" sz="2400" b="0">
                          <a:effectLst/>
                        </a:rPr>
                        <a:t>3</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2400" b="0">
                          <a:effectLst/>
                        </a:rPr>
                        <a:t>Milk, Diaper, Beer, Coke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135683430"/>
                  </a:ext>
                </a:extLst>
              </a:tr>
              <a:tr h="615150">
                <a:tc>
                  <a:txBody>
                    <a:bodyPr/>
                    <a:lstStyle/>
                    <a:p>
                      <a:pPr algn="l" fontAlgn="ctr"/>
                      <a:r>
                        <a:rPr lang="en-US" sz="2400" b="0">
                          <a:effectLst/>
                        </a:rPr>
                        <a:t>4</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2400" b="0">
                          <a:effectLst/>
                        </a:rPr>
                        <a:t>Bread, Milk, Diaper, Beer</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206723631"/>
                  </a:ext>
                </a:extLst>
              </a:tr>
              <a:tr h="615150">
                <a:tc>
                  <a:txBody>
                    <a:bodyPr/>
                    <a:lstStyle/>
                    <a:p>
                      <a:pPr algn="l" fontAlgn="ctr"/>
                      <a:r>
                        <a:rPr lang="en-US" sz="2400" b="0">
                          <a:effectLst/>
                        </a:rPr>
                        <a:t>5</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2400" b="0" dirty="0">
                          <a:effectLst/>
                        </a:rPr>
                        <a:t>Bread, Milk, Diaper, Coke</a:t>
                      </a:r>
                    </a:p>
                  </a:txBody>
                  <a:tcPr marL="63500" marR="63500" marT="88900" marB="88900" anchor="ctr">
                    <a:lnL w="1905" cap="flat" cmpd="sng" algn="ctr">
                      <a:solidFill>
                        <a:srgbClr val="DFDFDF"/>
                      </a:solidFill>
                      <a:prstDash val="solid"/>
                      <a:round/>
                      <a:headEnd type="none" w="med" len="med"/>
                      <a:tailEnd type="none" w="med" len="med"/>
                    </a:lnL>
                    <a:lnR w="1905" cap="flat" cmpd="sng" algn="ctr">
                      <a:solidFill>
                        <a:srgbClr val="DFDFDF"/>
                      </a:solidFill>
                      <a:prstDash val="solid"/>
                      <a:round/>
                      <a:headEnd type="none" w="med" len="med"/>
                      <a:tailEnd type="none" w="med" len="med"/>
                    </a:lnR>
                    <a:lnT w="1905" cap="flat" cmpd="sng" algn="ctr">
                      <a:solidFill>
                        <a:srgbClr val="DFDFDF"/>
                      </a:solidFill>
                      <a:prstDash val="solid"/>
                      <a:round/>
                      <a:headEnd type="none" w="med" len="med"/>
                      <a:tailEnd type="none" w="med" len="med"/>
                    </a:lnT>
                    <a:lnB w="1905"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4249399835"/>
                  </a:ext>
                </a:extLst>
              </a:tr>
            </a:tbl>
          </a:graphicData>
        </a:graphic>
      </p:graphicFrame>
    </p:spTree>
    <p:extLst>
      <p:ext uri="{BB962C8B-B14F-4D97-AF65-F5344CB8AC3E}">
        <p14:creationId xmlns:p14="http://schemas.microsoft.com/office/powerpoint/2010/main" val="835824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85A5-4DA2-6C96-5B7E-12ABDE1F7CC7}"/>
              </a:ext>
            </a:extLst>
          </p:cNvPr>
          <p:cNvSpPr>
            <a:spLocks noGrp="1"/>
          </p:cNvSpPr>
          <p:nvPr>
            <p:ph type="title"/>
          </p:nvPr>
        </p:nvSpPr>
        <p:spPr>
          <a:xfrm>
            <a:off x="838200" y="365126"/>
            <a:ext cx="10515600" cy="654050"/>
          </a:xfrm>
        </p:spPr>
        <p:txBody>
          <a:bodyPr>
            <a:normAutofit fontScale="90000"/>
          </a:bodyPr>
          <a:lstStyle/>
          <a:p>
            <a:r>
              <a:rPr lang="en-US" dirty="0" err="1"/>
              <a:t>Cont</a:t>
            </a:r>
            <a:r>
              <a:rPr lang="en-US" dirty="0"/>
              <a:t>…</a:t>
            </a:r>
          </a:p>
        </p:txBody>
      </p:sp>
      <p:sp>
        <p:nvSpPr>
          <p:cNvPr id="3" name="Content Placeholder 2">
            <a:extLst>
              <a:ext uri="{FF2B5EF4-FFF2-40B4-BE49-F238E27FC236}">
                <a16:creationId xmlns:a16="http://schemas.microsoft.com/office/drawing/2014/main" id="{BFD307D9-C3DD-7C04-C967-0FF3A12E4942}"/>
              </a:ext>
            </a:extLst>
          </p:cNvPr>
          <p:cNvSpPr>
            <a:spLocks noGrp="1"/>
          </p:cNvSpPr>
          <p:nvPr>
            <p:ph idx="1"/>
          </p:nvPr>
        </p:nvSpPr>
        <p:spPr/>
        <p:txBody>
          <a:bodyPr>
            <a:normAutofit fontScale="92500" lnSpcReduction="20000"/>
          </a:bodyPr>
          <a:lstStyle/>
          <a:p>
            <a:r>
              <a:rPr lang="en-US" dirty="0"/>
              <a:t>Before we start defining the rule, let us first see the basic definitions.</a:t>
            </a:r>
          </a:p>
          <a:p>
            <a:endParaRPr lang="en-US" dirty="0"/>
          </a:p>
          <a:p>
            <a:r>
              <a:rPr lang="en-US" dirty="0"/>
              <a:t>Support Count(\sigma) – Frequency of occurrence of a itemset.</a:t>
            </a:r>
          </a:p>
          <a:p>
            <a:endParaRPr lang="en-US" b="1" dirty="0"/>
          </a:p>
          <a:p>
            <a:r>
              <a:rPr lang="en-US" b="1" dirty="0"/>
              <a:t>Here \sigma({Milk, Bread, Diaper})=2 </a:t>
            </a:r>
          </a:p>
          <a:p>
            <a:endParaRPr lang="en-US" dirty="0"/>
          </a:p>
          <a:p>
            <a:r>
              <a:rPr lang="en-US" dirty="0"/>
              <a:t>Frequent Itemset – An itemset whose support is greater than or equal to </a:t>
            </a:r>
            <a:r>
              <a:rPr lang="en-US" dirty="0" err="1"/>
              <a:t>minsup</a:t>
            </a:r>
            <a:r>
              <a:rPr lang="en-US" dirty="0"/>
              <a:t> threshold.</a:t>
            </a:r>
          </a:p>
          <a:p>
            <a:endParaRPr lang="en-US" dirty="0"/>
          </a:p>
          <a:p>
            <a:r>
              <a:rPr lang="en-US" dirty="0"/>
              <a:t>Association Rule – An implication expression of the form X -&gt; Y, where X and Y are any 2 </a:t>
            </a:r>
            <a:r>
              <a:rPr lang="en-US" dirty="0" err="1"/>
              <a:t>itemsets</a:t>
            </a:r>
            <a:r>
              <a:rPr lang="en-US" dirty="0"/>
              <a:t>.</a:t>
            </a:r>
          </a:p>
          <a:p>
            <a:endParaRPr lang="en-US" dirty="0"/>
          </a:p>
        </p:txBody>
      </p:sp>
      <p:sp>
        <p:nvSpPr>
          <p:cNvPr id="7" name="AutoShape 4" descr="\sigma">
            <a:extLst>
              <a:ext uri="{FF2B5EF4-FFF2-40B4-BE49-F238E27FC236}">
                <a16:creationId xmlns:a16="http://schemas.microsoft.com/office/drawing/2014/main" id="{45DA5C4A-4029-F09A-78EF-98A9E037C67F}"/>
              </a:ext>
            </a:extLst>
          </p:cNvPr>
          <p:cNvSpPr>
            <a:spLocks noChangeAspect="1" noChangeArrowheads="1"/>
          </p:cNvSpPr>
          <p:nvPr/>
        </p:nvSpPr>
        <p:spPr bwMode="auto">
          <a:xfrm>
            <a:off x="1181100" y="0"/>
            <a:ext cx="133350"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345E55B8-16DE-C958-5091-33C0B9DADD0F}"/>
              </a:ext>
            </a:extLst>
          </p:cNvPr>
          <p:cNvSpPr>
            <a:spLocks noChangeArrowheads="1"/>
          </p:cNvSpPr>
          <p:nvPr/>
        </p:nvSpPr>
        <p:spPr bwMode="auto">
          <a:xfrm>
            <a:off x="3619500" y="6182553"/>
            <a:ext cx="4362450" cy="3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3239"/>
                </a:solidFill>
                <a:effectLst/>
                <a:latin typeface="Consolas" panose="020B0609020204030204" pitchFamily="49" charset="0"/>
              </a:rPr>
              <a:t>Example: {Milk, Diaper}-&gt;{Beer}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06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6223</Words>
  <Application>Microsoft Office PowerPoint</Application>
  <PresentationFormat>Widescreen</PresentationFormat>
  <Paragraphs>403</Paragraphs>
  <Slides>110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110</vt:i4>
      </vt:variant>
    </vt:vector>
  </HeadingPairs>
  <TitlesOfParts>
    <vt:vector size="125" baseType="lpstr">
      <vt:lpstr>Arial</vt:lpstr>
      <vt:lpstr>Calibri</vt:lpstr>
      <vt:lpstr>Calibri Light</vt:lpstr>
      <vt:lpstr>Consolas</vt:lpstr>
      <vt:lpstr>Courier New</vt:lpstr>
      <vt:lpstr>Fira Sans</vt:lpstr>
      <vt:lpstr>Google Sans</vt:lpstr>
      <vt:lpstr>guardian-text-oreilly</vt:lpstr>
      <vt:lpstr>Lato</vt:lpstr>
      <vt:lpstr>Nunito</vt:lpstr>
      <vt:lpstr>proxima-nova</vt:lpstr>
      <vt:lpstr>Söhne</vt:lpstr>
      <vt:lpstr>Studio-Feixen-Sans</vt:lpstr>
      <vt:lpstr>Times New Roman</vt:lpstr>
      <vt:lpstr>Office Theme</vt:lpstr>
      <vt:lpstr>Exploratory Data Analysis</vt:lpstr>
      <vt:lpstr>Exploratory Data Analysis</vt:lpstr>
      <vt:lpstr>PowerPoint Presentation</vt:lpstr>
      <vt:lpstr>PowerPoint Presentation</vt:lpstr>
      <vt:lpstr>PowerPoint Presentation</vt:lpstr>
      <vt:lpstr>Why Exploratory Data Analysis</vt:lpstr>
      <vt:lpstr>Some Reasons </vt:lpstr>
      <vt:lpstr>Steps Involve in EDA</vt:lpstr>
      <vt:lpstr>Data Collection</vt:lpstr>
      <vt:lpstr>Data Cleaning</vt:lpstr>
      <vt:lpstr>Univariate Analysis</vt:lpstr>
      <vt:lpstr>PowerPoint Presentation</vt:lpstr>
      <vt:lpstr>In univariate analysis, you’re often looking at measures like</vt:lpstr>
      <vt:lpstr>Bivariate</vt:lpstr>
      <vt:lpstr>Example</vt:lpstr>
      <vt:lpstr>Bivariate Analysis </vt:lpstr>
      <vt:lpstr>Some reasons why bivariate analysis is important</vt:lpstr>
      <vt:lpstr>Types of bivariate analysis </vt:lpstr>
      <vt:lpstr>Chi-square test </vt:lpstr>
      <vt:lpstr>T-test </vt:lpstr>
      <vt:lpstr>ANOVA (Analysis of Variance) </vt:lpstr>
      <vt:lpstr>Example of bivariate analysis </vt:lpstr>
      <vt:lpstr>Example 2</vt:lpstr>
      <vt:lpstr>PowerPoint Presentation</vt:lpstr>
      <vt:lpstr>PowerPoint Presentation</vt:lpstr>
      <vt:lpstr>Multivariate analysis</vt:lpstr>
      <vt:lpstr>Example</vt:lpstr>
      <vt:lpstr>PowerPoint Presentation</vt:lpstr>
      <vt:lpstr>What is Statistics for Data Analytics? </vt:lpstr>
      <vt:lpstr>PowerPoint Presentation</vt:lpstr>
      <vt:lpstr>Types of Statistics</vt:lpstr>
      <vt:lpstr>Descriptive Statistics</vt:lpstr>
      <vt:lpstr>Descriptive Statistics</vt:lpstr>
      <vt:lpstr>PowerPoint Presentation</vt:lpstr>
      <vt:lpstr>Central Tendency</vt:lpstr>
      <vt:lpstr>Mean</vt:lpstr>
      <vt:lpstr>Example- if we would like to know how many hours on average an employee spends at training in a year, we can find the mean training hours of a group of employees</vt:lpstr>
      <vt:lpstr>PowerPoint Presentation</vt:lpstr>
      <vt:lpstr>Median</vt:lpstr>
      <vt:lpstr>Example</vt:lpstr>
      <vt:lpstr>Mode</vt:lpstr>
      <vt:lpstr>Cont.   </vt:lpstr>
      <vt:lpstr> Variability </vt:lpstr>
      <vt:lpstr>Interquartile Range [IQR]:</vt:lpstr>
      <vt:lpstr>Example</vt:lpstr>
      <vt:lpstr>Standard Deviation</vt:lpstr>
      <vt:lpstr>PowerPoint Presentation</vt:lpstr>
      <vt:lpstr>Variance</vt:lpstr>
      <vt:lpstr>Example-</vt:lpstr>
      <vt:lpstr>Descriptive Statistics Based on the Shape of the Data </vt:lpstr>
      <vt:lpstr>The shape of the data can be measured by three methodologies</vt:lpstr>
      <vt:lpstr>1. Symmetric</vt:lpstr>
      <vt:lpstr>2. Skewness</vt:lpstr>
      <vt:lpstr>Cont..</vt:lpstr>
      <vt:lpstr>3. Kurtosis</vt:lpstr>
      <vt:lpstr>Platykurtic</vt:lpstr>
      <vt:lpstr>Mesokurtic</vt:lpstr>
      <vt:lpstr>Leptokurtic</vt:lpstr>
      <vt:lpstr>Comparative Statistics </vt:lpstr>
      <vt:lpstr>PowerPoint Presentation</vt:lpstr>
      <vt:lpstr>PowerPoint Presentation</vt:lpstr>
      <vt:lpstr>Example</vt:lpstr>
      <vt:lpstr>Inferential Statistics</vt:lpstr>
      <vt:lpstr>PowerPoint Presentation</vt:lpstr>
      <vt:lpstr>PowerPoint Presentation</vt:lpstr>
      <vt:lpstr>PowerPoint Presentation</vt:lpstr>
      <vt:lpstr>PowerPoint Presentation</vt:lpstr>
      <vt:lpstr>PowerPoint Presentation</vt:lpstr>
      <vt:lpstr>PowerPoint Presentation</vt:lpstr>
      <vt:lpstr>Hypothesis Testing</vt:lpstr>
      <vt:lpstr>Need for Hypothesis Testing</vt:lpstr>
      <vt:lpstr>Example</vt:lpstr>
      <vt:lpstr>Parameters of Hypothesis Testing </vt:lpstr>
      <vt:lpstr>Null Hypothesis</vt:lpstr>
      <vt:lpstr>Alternative Hypothesis(H1)</vt:lpstr>
      <vt:lpstr>Level of significance </vt:lpstr>
      <vt:lpstr>P-value</vt:lpstr>
      <vt:lpstr>Steps in Hypothesis Testing </vt:lpstr>
      <vt:lpstr>Example</vt:lpstr>
      <vt:lpstr>Cont..</vt:lpstr>
      <vt:lpstr>Formula For Hypothesis Testing </vt:lpstr>
      <vt:lpstr>PowerPoint Presentation</vt:lpstr>
      <vt:lpstr>PowerPoint Presentation</vt:lpstr>
      <vt:lpstr>PowerPoint Presentation</vt:lpstr>
      <vt:lpstr>PowerPoint Presentation</vt:lpstr>
      <vt:lpstr>Hypothesis Test</vt:lpstr>
      <vt:lpstr>Python Implementation </vt:lpstr>
      <vt:lpstr>Cont.</vt:lpstr>
      <vt:lpstr>Evaluate Hypothesis Function on Sample Dataset  </vt:lpstr>
      <vt:lpstr>PowerPoint Presentation</vt:lpstr>
      <vt:lpstr>PowerPoint Presentation</vt:lpstr>
      <vt:lpstr>Cont..</vt:lpstr>
      <vt:lpstr>Cont..</vt:lpstr>
      <vt:lpstr>Cont..</vt:lpstr>
      <vt:lpstr>Error in Hypothesis Testing </vt:lpstr>
      <vt:lpstr>What does p-value of 0.05 mean?</vt:lpstr>
      <vt:lpstr>Association Rule Mining</vt:lpstr>
      <vt:lpstr>Cont..</vt:lpstr>
      <vt:lpstr>Cont…</vt:lpstr>
      <vt:lpstr>Rule Evaluation Metrics </vt:lpstr>
      <vt:lpstr>Cont…</vt:lpstr>
      <vt:lpstr>Cont…</vt:lpstr>
      <vt:lpstr>Example – </vt:lpstr>
      <vt:lpstr>Cont..</vt:lpstr>
      <vt:lpstr>PowerPoint Presentation</vt:lpstr>
      <vt:lpstr>PowerPoint Presentation</vt:lpstr>
      <vt:lpstr>PowerPoint Presentation</vt:lpstr>
      <vt:lpstr>Apriori algorithm </vt:lpstr>
      <vt:lpstr>FP-Growth algorithm </vt:lpstr>
      <vt:lpstr>ECLAT algorithm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Exploratory Data Analysis</dc:title>
  <dc:creator>Dr. Dinesh Sharma [MU - Jaipur]</dc:creator>
  <cp:lastModifiedBy>Dr. Dinesh Sharma [MU - Jaipur]</cp:lastModifiedBy>
  <cp:revision>48</cp:revision>
  <dcterms:created xsi:type="dcterms:W3CDTF">2023-09-12T16:18:31Z</dcterms:created>
  <dcterms:modified xsi:type="dcterms:W3CDTF">2023-09-30T04:26:11Z</dcterms:modified>
</cp:coreProperties>
</file>